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5"/>
  </p:notesMasterIdLst>
  <p:sldIdLst>
    <p:sldId id="256" r:id="rId2"/>
    <p:sldId id="675" r:id="rId3"/>
    <p:sldId id="676" r:id="rId4"/>
    <p:sldId id="258" r:id="rId5"/>
    <p:sldId id="677" r:id="rId6"/>
    <p:sldId id="678" r:id="rId7"/>
    <p:sldId id="679" r:id="rId8"/>
    <p:sldId id="680" r:id="rId9"/>
    <p:sldId id="669" r:id="rId10"/>
    <p:sldId id="712" r:id="rId11"/>
    <p:sldId id="656" r:id="rId12"/>
    <p:sldId id="670" r:id="rId13"/>
    <p:sldId id="671" r:id="rId14"/>
    <p:sldId id="718" r:id="rId15"/>
    <p:sldId id="672" r:id="rId16"/>
    <p:sldId id="668" r:id="rId17"/>
    <p:sldId id="681" r:id="rId18"/>
    <p:sldId id="707" r:id="rId19"/>
    <p:sldId id="655" r:id="rId20"/>
    <p:sldId id="689" r:id="rId21"/>
    <p:sldId id="683" r:id="rId22"/>
    <p:sldId id="684" r:id="rId23"/>
    <p:sldId id="685" r:id="rId24"/>
    <p:sldId id="686" r:id="rId25"/>
    <p:sldId id="687" r:id="rId26"/>
    <p:sldId id="688" r:id="rId27"/>
    <p:sldId id="673" r:id="rId28"/>
    <p:sldId id="667" r:id="rId29"/>
    <p:sldId id="691" r:id="rId30"/>
    <p:sldId id="690" r:id="rId31"/>
    <p:sldId id="719" r:id="rId32"/>
    <p:sldId id="720" r:id="rId33"/>
    <p:sldId id="722" r:id="rId34"/>
    <p:sldId id="723" r:id="rId35"/>
    <p:sldId id="713" r:id="rId36"/>
    <p:sldId id="717" r:id="rId37"/>
    <p:sldId id="716" r:id="rId38"/>
    <p:sldId id="728" r:id="rId39"/>
    <p:sldId id="657" r:id="rId40"/>
    <p:sldId id="658" r:id="rId41"/>
    <p:sldId id="360" r:id="rId42"/>
    <p:sldId id="359" r:id="rId43"/>
    <p:sldId id="358" r:id="rId44"/>
    <p:sldId id="357" r:id="rId45"/>
    <p:sldId id="361" r:id="rId46"/>
    <p:sldId id="362" r:id="rId47"/>
    <p:sldId id="660" r:id="rId48"/>
    <p:sldId id="661" r:id="rId49"/>
    <p:sldId id="662" r:id="rId50"/>
    <p:sldId id="664" r:id="rId51"/>
    <p:sldId id="665" r:id="rId52"/>
    <p:sldId id="663" r:id="rId53"/>
    <p:sldId id="666" r:id="rId54"/>
    <p:sldId id="693" r:id="rId55"/>
    <p:sldId id="695" r:id="rId56"/>
    <p:sldId id="694" r:id="rId57"/>
    <p:sldId id="696" r:id="rId58"/>
    <p:sldId id="697" r:id="rId59"/>
    <p:sldId id="698" r:id="rId60"/>
    <p:sldId id="699" r:id="rId61"/>
    <p:sldId id="729" r:id="rId62"/>
    <p:sldId id="730" r:id="rId63"/>
    <p:sldId id="701" r:id="rId64"/>
    <p:sldId id="724" r:id="rId65"/>
    <p:sldId id="725" r:id="rId66"/>
    <p:sldId id="726" r:id="rId67"/>
    <p:sldId id="399" r:id="rId68"/>
    <p:sldId id="731" r:id="rId69"/>
    <p:sldId id="732" r:id="rId70"/>
    <p:sldId id="733" r:id="rId71"/>
    <p:sldId id="734" r:id="rId72"/>
    <p:sldId id="735" r:id="rId73"/>
    <p:sldId id="736" r:id="rId74"/>
    <p:sldId id="710" r:id="rId75"/>
    <p:sldId id="727" r:id="rId76"/>
    <p:sldId id="708" r:id="rId77"/>
    <p:sldId id="709" r:id="rId78"/>
    <p:sldId id="711" r:id="rId79"/>
    <p:sldId id="739" r:id="rId80"/>
    <p:sldId id="737" r:id="rId81"/>
    <p:sldId id="740" r:id="rId82"/>
    <p:sldId id="1950" r:id="rId83"/>
    <p:sldId id="1919" r:id="rId84"/>
  </p:sldIdLst>
  <p:sldSz cx="12192000" cy="6858000"/>
  <p:notesSz cx="6858000" cy="9144000"/>
  <p:embeddedFontLst>
    <p:embeddedFont>
      <p:font typeface="Andale Mono" panose="020B0509000000000004" pitchFamily="49" charset="0"/>
      <p:regular r:id="rId86"/>
    </p:embeddedFont>
    <p:embeddedFont>
      <p:font typeface="Calibri" panose="020F0502020204030204" pitchFamily="34" charset="0"/>
      <p:regular r:id="rId87"/>
      <p:bold r:id="rId88"/>
      <p:italic r:id="rId89"/>
      <p:boldItalic r:id="rId90"/>
    </p:embeddedFont>
    <p:embeddedFont>
      <p:font typeface="Chalkduster" panose="03050602040202020205" pitchFamily="66" charset="77"/>
      <p:regular r:id="rId91"/>
    </p:embeddedFont>
    <p:embeddedFont>
      <p:font typeface="Georgia" panose="02040502050405020303" pitchFamily="18" charset="0"/>
      <p:regular r:id="rId92"/>
      <p:bold r:id="rId93"/>
      <p:italic r:id="rId94"/>
      <p:boldItalic r:id="rId95"/>
    </p:embeddedFont>
    <p:embeddedFont>
      <p:font typeface="Open Sans" panose="020B0606030504020204" pitchFamily="34" charset="0"/>
      <p:regular r:id="rId96"/>
      <p:bold r:id="rId97"/>
      <p:italic r:id="rId98"/>
      <p:boldItalic r:id="rId99"/>
    </p:embeddedFont>
    <p:embeddedFont>
      <p:font typeface="Open Sans SemiBold" panose="020B0606030504020204" pitchFamily="34" charset="0"/>
      <p:regular r:id="rId100"/>
      <p:bold r:id="rId101"/>
      <p:italic r:id="rId102"/>
      <p:boldItalic r:id="rId103"/>
    </p:embeddedFont>
    <p:embeddedFont>
      <p:font typeface="Roboto" panose="02000000000000000000" pitchFamily="2"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784D6E-16A6-1D5D-4D27-818F39DA37A7}" name="Kellogg, Lindsey" initials="KL" userId="S::lkello@upenn.edu::7c20f601-cbf4-4795-9427-9f79a440f56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432FF"/>
    <a:srgbClr val="5EC0A6"/>
    <a:srgbClr val="FF8AD8"/>
    <a:srgbClr val="FF40FF"/>
    <a:srgbClr val="F7E44C"/>
    <a:srgbClr val="005DAC"/>
    <a:srgbClr val="F7DD77"/>
    <a:srgbClr val="FFFC00"/>
    <a:srgbClr val="005D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19"/>
    <p:restoredTop sz="88832" autoAdjust="0"/>
  </p:normalViewPr>
  <p:slideViewPr>
    <p:cSldViewPr snapToGrid="0" snapToObjects="1">
      <p:cViewPr varScale="1">
        <p:scale>
          <a:sx n="120" d="100"/>
          <a:sy n="120" d="100"/>
        </p:scale>
        <p:origin x="9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12" Type="http://schemas.microsoft.com/office/2018/10/relationships/authors" Target="authors.xml"/><Relationship Id="rId16" Type="http://schemas.openxmlformats.org/officeDocument/2006/relationships/slide" Target="slides/slide15.xml"/><Relationship Id="rId107" Type="http://schemas.openxmlformats.org/officeDocument/2006/relationships/font" Target="fonts/font2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8.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2.fntdata"/><Relationship Id="rId104"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5.fntdata"/><Relationship Id="rId105"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3.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redirect?event=video_description&amp;redir_token=QUFFLUhqbDl0LUxyWE9PRmlPbHhoVXVfVU83WmN1b3N6QXxBQ3Jtc0trZVJnYzJXYTEyWl9rZ0NaaWExZkZGcS0yX3c3Yy1CbHVfUDhyLTItU3NzcGNsS3hRVW1mdEF4OUZiTGhMRzhyN0FHWENWNzZzWktHOE9YQXptaFBYSjVyTTN0ZkdQTG9heE8xTFpaR1RGY3NsTFZ6MA&amp;q=https%3A%2F%2Fbuild.microsoft.com%2F&amp;v=bZQun8Y4L2A"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3654738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817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/blog/our-approach-to-alignment-research</a:t>
            </a:r>
          </a:p>
        </p:txBody>
      </p:sp>
      <p:sp>
        <p:nvSpPr>
          <p:cNvPr id="4" name="Slide Number Placeholder 3"/>
          <p:cNvSpPr>
            <a:spLocks noGrp="1"/>
          </p:cNvSpPr>
          <p:nvPr>
            <p:ph type="sldNum" sz="quarter" idx="5"/>
          </p:nvPr>
        </p:nvSpPr>
        <p:spPr/>
        <p:txBody>
          <a:bodyPr/>
          <a:lstStyle/>
          <a:p>
            <a:fld id="{16725AFE-A141-6245-ADDB-0375406D4018}" type="slidenum">
              <a:rPr lang="en-US" smtClean="0"/>
              <a:t>20</a:t>
            </a:fld>
            <a:endParaRPr lang="en-US"/>
          </a:p>
        </p:txBody>
      </p:sp>
    </p:spTree>
    <p:extLst>
      <p:ext uri="{BB962C8B-B14F-4D97-AF65-F5344CB8AC3E}">
        <p14:creationId xmlns:p14="http://schemas.microsoft.com/office/powerpoint/2010/main" val="800992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16725AFE-A141-6245-ADDB-0375406D4018}" type="slidenum">
              <a:rPr lang="en-US" smtClean="0"/>
              <a:t>21</a:t>
            </a:fld>
            <a:endParaRPr lang="en-US"/>
          </a:p>
        </p:txBody>
      </p:sp>
    </p:spTree>
    <p:extLst>
      <p:ext uri="{BB962C8B-B14F-4D97-AF65-F5344CB8AC3E}">
        <p14:creationId xmlns:p14="http://schemas.microsoft.com/office/powerpoint/2010/main" val="1200884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/blog/</a:t>
            </a:r>
            <a:r>
              <a:rPr lang="en-US" dirty="0" err="1"/>
              <a:t>chatgpt</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27</a:t>
            </a:fld>
            <a:endParaRPr lang="en-US"/>
          </a:p>
        </p:txBody>
      </p:sp>
    </p:spTree>
    <p:extLst>
      <p:ext uri="{BB962C8B-B14F-4D97-AF65-F5344CB8AC3E}">
        <p14:creationId xmlns:p14="http://schemas.microsoft.com/office/powerpoint/2010/main" val="3572313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F0F0F"/>
                </a:solidFill>
                <a:effectLst/>
                <a:latin typeface="Roboto" panose="02000000000000000000" pitchFamily="2" charset="0"/>
              </a:rPr>
              <a:t>Learn about the training pipeline of GPT assistants like </a:t>
            </a:r>
            <a:r>
              <a:rPr lang="en-US" b="0" i="0" u="none" strike="noStrike" dirty="0" err="1">
                <a:solidFill>
                  <a:srgbClr val="0F0F0F"/>
                </a:solidFill>
                <a:effectLst/>
                <a:latin typeface="Roboto" panose="02000000000000000000" pitchFamily="2" charset="0"/>
              </a:rPr>
              <a:t>ChatGPT</a:t>
            </a:r>
            <a:r>
              <a:rPr lang="en-US" b="0" i="0" u="none" strike="noStrike" dirty="0">
                <a:solidFill>
                  <a:srgbClr val="0F0F0F"/>
                </a:solidFill>
                <a:effectLst/>
                <a:latin typeface="Roboto" panose="02000000000000000000" pitchFamily="2" charset="0"/>
              </a:rPr>
              <a:t>, from tokenization to pretraining, supervised finetuning, and Reinforcement Learning from Human Feedback (RLHF). Dive deeper into practical techniques and mental models for the effective use of these models, including prompting strategies, finetuning, the rapidly growing ecosystem of tools, and their future extensions. </a:t>
            </a:r>
            <a:r>
              <a:rPr lang="en-US" b="1" i="0" u="none" strike="noStrike" dirty="0">
                <a:solidFill>
                  <a:srgbClr val="0F0F0F"/>
                </a:solidFill>
                <a:effectLst/>
                <a:latin typeface="Roboto" panose="02000000000000000000" pitchFamily="2" charset="0"/>
              </a:rPr>
              <a:t>Speakers:</a:t>
            </a:r>
            <a:r>
              <a:rPr lang="en-US" b="0" i="0" u="none" strike="noStrike" dirty="0">
                <a:solidFill>
                  <a:srgbClr val="0F0F0F"/>
                </a:solidFill>
                <a:effectLst/>
                <a:latin typeface="Roboto" panose="02000000000000000000" pitchFamily="2" charset="0"/>
              </a:rPr>
              <a:t> * Andrej </a:t>
            </a:r>
            <a:r>
              <a:rPr lang="en-US" b="0" i="0" u="none" strike="noStrike" dirty="0" err="1">
                <a:solidFill>
                  <a:srgbClr val="0F0F0F"/>
                </a:solidFill>
                <a:effectLst/>
                <a:latin typeface="Roboto" panose="02000000000000000000" pitchFamily="2" charset="0"/>
              </a:rPr>
              <a:t>Karpathy</a:t>
            </a:r>
            <a:r>
              <a:rPr lang="en-US" b="0" i="0" u="none" strike="noStrike" dirty="0">
                <a:solidFill>
                  <a:srgbClr val="0F0F0F"/>
                </a:solidFill>
                <a:effectLst/>
                <a:latin typeface="Roboto" panose="02000000000000000000" pitchFamily="2" charset="0"/>
              </a:rPr>
              <a:t> </a:t>
            </a:r>
            <a:r>
              <a:rPr lang="en-US" b="1" i="0" u="none" strike="noStrike" dirty="0">
                <a:solidFill>
                  <a:srgbClr val="0F0F0F"/>
                </a:solidFill>
                <a:effectLst/>
                <a:latin typeface="Roboto" panose="02000000000000000000" pitchFamily="2" charset="0"/>
              </a:rPr>
              <a:t>Session Information:</a:t>
            </a:r>
            <a:r>
              <a:rPr lang="en-US" b="0" i="0" u="none" strike="noStrike" dirty="0">
                <a:solidFill>
                  <a:srgbClr val="0F0F0F"/>
                </a:solidFill>
                <a:effectLst/>
                <a:latin typeface="Roboto" panose="02000000000000000000" pitchFamily="2" charset="0"/>
              </a:rPr>
              <a:t> This video is one of many sessions delivered for the Microsoft Build 2023 event. View the full session schedule and learn more about Microsoft Build at </a:t>
            </a:r>
            <a:r>
              <a:rPr lang="en-US" b="0" i="0" u="none" strike="noStrike" dirty="0">
                <a:solidFill>
                  <a:srgbClr val="065FD4"/>
                </a:solidFill>
                <a:effectLst/>
                <a:latin typeface="Roboto" panose="02000000000000000000" pitchFamily="2" charset="0"/>
                <a:hlinkClick r:id="rId3"/>
              </a:rPr>
              <a:t>https://build.microsoft.com</a:t>
            </a:r>
            <a:r>
              <a:rPr lang="en-US" b="0" i="0" u="none" strike="noStrike" dirty="0">
                <a:solidFill>
                  <a:srgbClr val="0F0F0F"/>
                </a:solidFill>
                <a:effectLst/>
                <a:latin typeface="Roboto" panose="02000000000000000000" pitchFamily="2" charset="0"/>
              </a:rPr>
              <a:t> </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28</a:t>
            </a:fld>
            <a:endParaRPr lang="en-US"/>
          </a:p>
        </p:txBody>
      </p:sp>
    </p:spTree>
    <p:extLst>
      <p:ext uri="{BB962C8B-B14F-4D97-AF65-F5344CB8AC3E}">
        <p14:creationId xmlns:p14="http://schemas.microsoft.com/office/powerpoint/2010/main" val="3311141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/research/gpt-4</a:t>
            </a:r>
          </a:p>
        </p:txBody>
      </p:sp>
      <p:sp>
        <p:nvSpPr>
          <p:cNvPr id="4" name="Slide Number Placeholder 3"/>
          <p:cNvSpPr>
            <a:spLocks noGrp="1"/>
          </p:cNvSpPr>
          <p:nvPr>
            <p:ph type="sldNum" sz="quarter" idx="5"/>
          </p:nvPr>
        </p:nvSpPr>
        <p:spPr/>
        <p:txBody>
          <a:bodyPr/>
          <a:lstStyle/>
          <a:p>
            <a:fld id="{16725AFE-A141-6245-ADDB-0375406D4018}" type="slidenum">
              <a:rPr lang="en-US" smtClean="0"/>
              <a:t>29</a:t>
            </a:fld>
            <a:endParaRPr lang="en-US"/>
          </a:p>
        </p:txBody>
      </p:sp>
    </p:spTree>
    <p:extLst>
      <p:ext uri="{BB962C8B-B14F-4D97-AF65-F5344CB8AC3E}">
        <p14:creationId xmlns:p14="http://schemas.microsoft.com/office/powerpoint/2010/main" val="2805704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/abs/2303.08774</a:t>
            </a:r>
            <a:br>
              <a:rPr lang="en-US" dirty="0"/>
            </a:br>
            <a:r>
              <a:rPr lang="en-US" dirty="0"/>
              <a:t>“</a:t>
            </a:r>
            <a:r>
              <a:rPr lang="en-US" sz="1800" dirty="0">
                <a:effectLst/>
                <a:latin typeface="LMRoman10"/>
              </a:rPr>
              <a:t>we spent six months on safety research, risk assessment, and iteration prior to launching GPT-4 "</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30</a:t>
            </a:fld>
            <a:endParaRPr lang="en-US"/>
          </a:p>
        </p:txBody>
      </p:sp>
    </p:spTree>
    <p:extLst>
      <p:ext uri="{BB962C8B-B14F-4D97-AF65-F5344CB8AC3E}">
        <p14:creationId xmlns:p14="http://schemas.microsoft.com/office/powerpoint/2010/main" val="1250445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/research/whisper</a:t>
            </a:r>
          </a:p>
        </p:txBody>
      </p:sp>
      <p:sp>
        <p:nvSpPr>
          <p:cNvPr id="4" name="Slide Number Placeholder 3"/>
          <p:cNvSpPr>
            <a:spLocks noGrp="1"/>
          </p:cNvSpPr>
          <p:nvPr>
            <p:ph type="sldNum" sz="quarter" idx="5"/>
          </p:nvPr>
        </p:nvSpPr>
        <p:spPr/>
        <p:txBody>
          <a:bodyPr/>
          <a:lstStyle/>
          <a:p>
            <a:fld id="{16725AFE-A141-6245-ADDB-0375406D4018}" type="slidenum">
              <a:rPr lang="en-US" smtClean="0"/>
              <a:t>36</a:t>
            </a:fld>
            <a:endParaRPr lang="en-US"/>
          </a:p>
        </p:txBody>
      </p:sp>
    </p:spTree>
    <p:extLst>
      <p:ext uri="{BB962C8B-B14F-4D97-AF65-F5344CB8AC3E}">
        <p14:creationId xmlns:p14="http://schemas.microsoft.com/office/powerpoint/2010/main" val="4293328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ai.facebook.com</a:t>
            </a:r>
            <a:r>
              <a:rPr lang="en-US" dirty="0"/>
              <a:t>/blog/multilingual-model-speech-recognition/?</a:t>
            </a:r>
            <a:r>
              <a:rPr lang="en-US" dirty="0" err="1"/>
              <a:t>utm_source</a:t>
            </a:r>
            <a:r>
              <a:rPr lang="en-US" dirty="0"/>
              <a:t>=</a:t>
            </a:r>
            <a:r>
              <a:rPr lang="en-US" dirty="0" err="1"/>
              <a:t>twitter&amp;utm_medium</a:t>
            </a:r>
            <a:r>
              <a:rPr lang="en-US" dirty="0"/>
              <a:t>=</a:t>
            </a:r>
            <a:r>
              <a:rPr lang="en-US" dirty="0" err="1"/>
              <a:t>organic_social&amp;utm_campaign</a:t>
            </a:r>
            <a:r>
              <a:rPr lang="en-US" dirty="0"/>
              <a:t>=</a:t>
            </a:r>
            <a:r>
              <a:rPr lang="en-US" dirty="0" err="1"/>
              <a:t>blog&amp;utm_content</a:t>
            </a:r>
            <a:r>
              <a:rPr lang="en-US" dirty="0"/>
              <a:t>=card</a:t>
            </a:r>
          </a:p>
        </p:txBody>
      </p:sp>
      <p:sp>
        <p:nvSpPr>
          <p:cNvPr id="4" name="Slide Number Placeholder 3"/>
          <p:cNvSpPr>
            <a:spLocks noGrp="1"/>
          </p:cNvSpPr>
          <p:nvPr>
            <p:ph type="sldNum" sz="quarter" idx="5"/>
          </p:nvPr>
        </p:nvSpPr>
        <p:spPr/>
        <p:txBody>
          <a:bodyPr/>
          <a:lstStyle/>
          <a:p>
            <a:fld id="{16725AFE-A141-6245-ADDB-0375406D4018}" type="slidenum">
              <a:rPr lang="en-US" smtClean="0"/>
              <a:t>37</a:t>
            </a:fld>
            <a:endParaRPr lang="en-US"/>
          </a:p>
        </p:txBody>
      </p:sp>
    </p:spTree>
    <p:extLst>
      <p:ext uri="{BB962C8B-B14F-4D97-AF65-F5344CB8AC3E}">
        <p14:creationId xmlns:p14="http://schemas.microsoft.com/office/powerpoint/2010/main" val="3810257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4101546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/research/better-language-models</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50758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effectLst/>
                <a:latin typeface="NimbusRomNo9L"/>
              </a:rPr>
              <a:t>Fine-Tuning (FT) </a:t>
            </a:r>
            <a:r>
              <a:rPr lang="en-US" sz="1800" dirty="0">
                <a:effectLst/>
                <a:latin typeface="NimbusRomNo9L"/>
              </a:rPr>
              <a:t>has been the most common approach in recent years, and involves updating the weights of a pre-trained model by training on a supervised dataset specific to the desired task. Typically thousands to hundreds of thousands of labeled examples are used. The main advantage of fine-tuning is strong performance on many benchmarks. </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41</a:t>
            </a:fld>
            <a:endParaRPr lang="en-US"/>
          </a:p>
        </p:txBody>
      </p:sp>
    </p:spTree>
    <p:extLst>
      <p:ext uri="{BB962C8B-B14F-4D97-AF65-F5344CB8AC3E}">
        <p14:creationId xmlns:p14="http://schemas.microsoft.com/office/powerpoint/2010/main" val="1602759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effectLst/>
                <a:latin typeface="NimbusRomNo9L"/>
              </a:rPr>
              <a:t>Few-Shot (FS) </a:t>
            </a:r>
            <a:r>
              <a:rPr lang="en-US" sz="1800" dirty="0">
                <a:effectLst/>
                <a:latin typeface="NimbusRomNo9L"/>
              </a:rPr>
              <a:t>is the term we will use in this work to refer to the setting where the model is given a few demonstrations of the task at inference time as conditioning [</a:t>
            </a:r>
            <a:r>
              <a:rPr lang="en-US" sz="1800" dirty="0">
                <a:solidFill>
                  <a:srgbClr val="2D639E"/>
                </a:solidFill>
                <a:effectLst/>
                <a:latin typeface="NimbusRomNo9L"/>
              </a:rPr>
              <a:t>RWC</a:t>
            </a:r>
            <a:r>
              <a:rPr lang="en-US" sz="1800" dirty="0">
                <a:solidFill>
                  <a:srgbClr val="2D639E"/>
                </a:solidFill>
                <a:effectLst/>
                <a:latin typeface="CMR7"/>
              </a:rPr>
              <a:t>+</a:t>
            </a:r>
            <a:r>
              <a:rPr lang="en-US" sz="1800" dirty="0">
                <a:solidFill>
                  <a:srgbClr val="2D639E"/>
                </a:solidFill>
                <a:effectLst/>
                <a:latin typeface="NimbusRomNo9L"/>
              </a:rPr>
              <a:t>19</a:t>
            </a:r>
            <a:r>
              <a:rPr lang="en-US" sz="1800" dirty="0">
                <a:effectLst/>
                <a:latin typeface="NimbusRomNo9L"/>
              </a:rPr>
              <a:t>], but no weight updates are allowed. </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42</a:t>
            </a:fld>
            <a:endParaRPr lang="en-US"/>
          </a:p>
        </p:txBody>
      </p:sp>
    </p:spTree>
    <p:extLst>
      <p:ext uri="{BB962C8B-B14F-4D97-AF65-F5344CB8AC3E}">
        <p14:creationId xmlns:p14="http://schemas.microsoft.com/office/powerpoint/2010/main" val="3600755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47</a:t>
            </a:fld>
            <a:endParaRPr lang="en-US"/>
          </a:p>
        </p:txBody>
      </p:sp>
    </p:spTree>
    <p:extLst>
      <p:ext uri="{BB962C8B-B14F-4D97-AF65-F5344CB8AC3E}">
        <p14:creationId xmlns:p14="http://schemas.microsoft.com/office/powerpoint/2010/main" val="195500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Finetuned Language Net. </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54</a:t>
            </a:fld>
            <a:endParaRPr lang="en-US"/>
          </a:p>
        </p:txBody>
      </p:sp>
    </p:spTree>
    <p:extLst>
      <p:ext uri="{BB962C8B-B14F-4D97-AF65-F5344CB8AC3E}">
        <p14:creationId xmlns:p14="http://schemas.microsoft.com/office/powerpoint/2010/main" val="1152094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NimbusRomNo9L"/>
              </a:rPr>
              <a:t>We leverage the intuition that NLP tasks can be described via natural language instructions, such as “</a:t>
            </a:r>
            <a:r>
              <a:rPr lang="en-US" sz="1200" i="1" dirty="0">
                <a:effectLst/>
                <a:latin typeface="NimbusRomNo9L"/>
              </a:rPr>
              <a:t>Is the sentiment of this movie review positive or negative?</a:t>
            </a:r>
            <a:r>
              <a:rPr lang="en-US" sz="1200" dirty="0">
                <a:effectLst/>
                <a:latin typeface="NimbusRomNo9L"/>
              </a:rPr>
              <a:t>” or “</a:t>
            </a:r>
            <a:r>
              <a:rPr lang="en-US" sz="1200" i="1" dirty="0">
                <a:effectLst/>
                <a:latin typeface="NimbusRomNo9L"/>
              </a:rPr>
              <a:t>Translate ‘how are you’ into Chinese.</a:t>
            </a:r>
            <a:r>
              <a:rPr lang="en-US" sz="1200" dirty="0">
                <a:effectLst/>
                <a:latin typeface="NimbusRomNo9L"/>
              </a:rPr>
              <a:t>” We take a pretrained language model of 137B parameters and perform </a:t>
            </a:r>
            <a:r>
              <a:rPr lang="en-US" sz="1200" i="1" dirty="0">
                <a:effectLst/>
                <a:latin typeface="NimbusRomNo9L"/>
              </a:rPr>
              <a:t>instruction tuning</a:t>
            </a:r>
            <a:r>
              <a:rPr lang="en-US" sz="1200" dirty="0">
                <a:effectLst/>
                <a:latin typeface="NimbusRomNo9L"/>
              </a:rPr>
              <a:t>—finetuning the model on a mixture of more than 60 NLP datasets expressed via natural language instructions. We refer to this resulting model as FLAN, for Finetuned Language Net.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56</a:t>
            </a:fld>
            <a:endParaRPr lang="en-US"/>
          </a:p>
        </p:txBody>
      </p:sp>
    </p:spTree>
    <p:extLst>
      <p:ext uri="{BB962C8B-B14F-4D97-AF65-F5344CB8AC3E}">
        <p14:creationId xmlns:p14="http://schemas.microsoft.com/office/powerpoint/2010/main" val="3183761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Datasets and task clusters used in this paper (NLU tasks in blue; NLG tasks in teal). </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57</a:t>
            </a:fld>
            <a:endParaRPr lang="en-US"/>
          </a:p>
        </p:txBody>
      </p:sp>
    </p:spTree>
    <p:extLst>
      <p:ext uri="{BB962C8B-B14F-4D97-AF65-F5344CB8AC3E}">
        <p14:creationId xmlns:p14="http://schemas.microsoft.com/office/powerpoint/2010/main" val="647230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Figure 5: Zero-shot performance of FLAN compared to </a:t>
            </a:r>
            <a:r>
              <a:rPr lang="en-US" sz="1800" dirty="0" err="1">
                <a:effectLst/>
                <a:latin typeface="NimbusRomNo9L"/>
              </a:rPr>
              <a:t>LaMDA</a:t>
            </a:r>
            <a:r>
              <a:rPr lang="en-US" sz="1800" dirty="0">
                <a:effectLst/>
                <a:latin typeface="NimbusRomNo9L"/>
              </a:rPr>
              <a:t>-PT 137B, GPT-3 175B, and </a:t>
            </a:r>
            <a:r>
              <a:rPr lang="en-US" sz="1800" dirty="0" err="1">
                <a:effectLst/>
                <a:latin typeface="NimbusRomNo9L"/>
              </a:rPr>
              <a:t>GLaM</a:t>
            </a:r>
            <a:r>
              <a:rPr lang="en-US" sz="1800" dirty="0">
                <a:effectLst/>
                <a:latin typeface="NimbusRomNo9L"/>
              </a:rPr>
              <a:t> 64B/64E on natural language inference, reading comprehension, closed-book QA, and translation. Performance of FLAN is the mean of up to 10 instructional templates per task. Supervised models were either T5, BERT, or translation models </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58</a:t>
            </a:fld>
            <a:endParaRPr lang="en-US"/>
          </a:p>
        </p:txBody>
      </p:sp>
    </p:spTree>
    <p:extLst>
      <p:ext uri="{BB962C8B-B14F-4D97-AF65-F5344CB8AC3E}">
        <p14:creationId xmlns:p14="http://schemas.microsoft.com/office/powerpoint/2010/main" val="2169383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GPT3 </a:t>
            </a:r>
            <a:r>
              <a:rPr lang="en-US" dirty="0">
                <a:sym typeface="Wingdings" pitchFamily="2" charset="2"/>
              </a:rPr>
              <a:t> GPT3.5</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61</a:t>
            </a:fld>
            <a:endParaRPr lang="en-US"/>
          </a:p>
        </p:txBody>
      </p:sp>
    </p:spTree>
    <p:extLst>
      <p:ext uri="{BB962C8B-B14F-4D97-AF65-F5344CB8AC3E}">
        <p14:creationId xmlns:p14="http://schemas.microsoft.com/office/powerpoint/2010/main" val="1589219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Quality ratings of model outputs on a 1–7 scale (y-axis), for various model sizes (x-axis), on prompts submitted to </a:t>
            </a:r>
            <a:r>
              <a:rPr lang="en-US" dirty="0" err="1">
                <a:effectLst/>
              </a:rPr>
              <a:t>InstructGPT</a:t>
            </a:r>
            <a:r>
              <a:rPr lang="en-US" dirty="0">
                <a:effectLst/>
              </a:rPr>
              <a:t> models on our API. </a:t>
            </a:r>
            <a:r>
              <a:rPr lang="en-US" dirty="0" err="1">
                <a:effectLst/>
              </a:rPr>
              <a:t>InstructGPT</a:t>
            </a:r>
            <a:r>
              <a:rPr lang="en-US" dirty="0">
                <a:effectLst/>
              </a:rPr>
              <a:t> outputs are given much higher scores by our labelers than outputs from GPT-3 with a few-shot prompt and without, as well as models fine-tuned with supervised learning. We find similar results for prompts submitted to GPT-3 models on the API.</a:t>
            </a:r>
          </a:p>
          <a:p>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62</a:t>
            </a:fld>
            <a:endParaRPr lang="en-US"/>
          </a:p>
        </p:txBody>
      </p:sp>
    </p:spTree>
    <p:extLst>
      <p:ext uri="{BB962C8B-B14F-4D97-AF65-F5344CB8AC3E}">
        <p14:creationId xmlns:p14="http://schemas.microsoft.com/office/powerpoint/2010/main" val="2147878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Georgia" panose="02040502050405020303" pitchFamily="18" charset="0"/>
              </a:rPr>
              <a:t>Ethical implications of AI</a:t>
            </a:r>
            <a:br>
              <a:rPr lang="en-US" b="0" i="0" u="none" strike="noStrike" dirty="0">
                <a:solidFill>
                  <a:srgbClr val="555555"/>
                </a:solidFill>
                <a:effectLst/>
                <a:latin typeface="Georgia" panose="02040502050405020303" pitchFamily="18" charset="0"/>
              </a:rPr>
            </a:br>
            <a:br>
              <a:rPr lang="en-US" b="0" i="0" u="none" strike="noStrike" dirty="0">
                <a:solidFill>
                  <a:srgbClr val="555555"/>
                </a:solidFill>
                <a:effectLst/>
                <a:latin typeface="Georgia" panose="02040502050405020303" pitchFamily="18" charset="0"/>
              </a:rPr>
            </a:br>
            <a:r>
              <a:rPr lang="en-US" b="0" i="0" u="none" strike="noStrike" dirty="0">
                <a:solidFill>
                  <a:srgbClr val="555555"/>
                </a:solidFill>
                <a:effectLst/>
                <a:latin typeface="Georgia" panose="02040502050405020303" pitchFamily="18" charset="0"/>
              </a:rPr>
              <a:t>The U.S. House of Representatives Judiciary Committee Subcommittee on Courts, Intellectual Property, and the Internet Hearing on Artificial Intelligence and Intellectual Property: Part I – Interoperability of AI and Copyright Law. May 17, 2023.</a:t>
            </a:r>
            <a:endParaRPr lang="en-US" dirty="0"/>
          </a:p>
        </p:txBody>
      </p:sp>
    </p:spTree>
    <p:extLst>
      <p:ext uri="{BB962C8B-B14F-4D97-AF65-F5344CB8AC3E}">
        <p14:creationId xmlns:p14="http://schemas.microsoft.com/office/powerpoint/2010/main" val="2444323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www.wired.com</a:t>
            </a:r>
            <a:r>
              <a:rPr lang="en-US" dirty="0"/>
              <a:t>/story/ai-text-generator-too-dangerous-to-make-public/</a:t>
            </a:r>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3098931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Arad – Sibiu – </a:t>
            </a:r>
            <a:r>
              <a:rPr lang="en-US" dirty="0" err="1"/>
              <a:t>Rimnicu</a:t>
            </a:r>
            <a:r>
              <a:rPr lang="en-US" dirty="0"/>
              <a:t> </a:t>
            </a:r>
            <a:r>
              <a:rPr lang="en-US" dirty="0" err="1"/>
              <a:t>Vilcea</a:t>
            </a:r>
            <a:r>
              <a:rPr lang="en-US" dirty="0"/>
              <a:t> – Pitesti – Bucharest</a:t>
            </a:r>
          </a:p>
          <a:p>
            <a:r>
              <a:rPr lang="en-US" dirty="0"/>
              <a:t>140 + 80 + 97 + 101 = 418</a:t>
            </a:r>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1199627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Arad – Sibiu – </a:t>
            </a:r>
            <a:r>
              <a:rPr lang="en-US" dirty="0" err="1"/>
              <a:t>Rimnicu</a:t>
            </a:r>
            <a:r>
              <a:rPr lang="en-US" dirty="0"/>
              <a:t> </a:t>
            </a:r>
            <a:r>
              <a:rPr lang="en-US" dirty="0" err="1"/>
              <a:t>Vilcea</a:t>
            </a:r>
            <a:r>
              <a:rPr lang="en-US" dirty="0"/>
              <a:t> – Pitesti – Bucharest</a:t>
            </a:r>
          </a:p>
          <a:p>
            <a:r>
              <a:rPr lang="en-US" dirty="0"/>
              <a:t>140 + 80 + 97 + 101 = 418</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70</a:t>
            </a:fld>
            <a:endParaRPr lang="en-US"/>
          </a:p>
        </p:txBody>
      </p:sp>
    </p:spTree>
    <p:extLst>
      <p:ext uri="{BB962C8B-B14F-4D97-AF65-F5344CB8AC3E}">
        <p14:creationId xmlns:p14="http://schemas.microsoft.com/office/powerpoint/2010/main" val="1250592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Correct answer is </a:t>
            </a:r>
            <a:r>
              <a:rPr lang="en-US" dirty="0" err="1">
                <a:effectLst/>
                <a:latin typeface="Helvetica Neue" panose="02000503000000020004" pitchFamily="2" charset="0"/>
              </a:rPr>
              <a:t>Alderaan</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a:t>
            </a:r>
            <a:r>
              <a:rPr lang="en-US" dirty="0" err="1">
                <a:effectLst/>
                <a:latin typeface="Helvetica Neue" panose="02000503000000020004" pitchFamily="2" charset="0"/>
              </a:rPr>
              <a:t>Ryloth</a:t>
            </a:r>
            <a:r>
              <a:rPr lang="en-US" dirty="0">
                <a:effectLst/>
                <a:latin typeface="Helvetica Neue" panose="02000503000000020004" pitchFamily="2" charset="0"/>
              </a:rPr>
              <a:t> – Naboo – Kessel </a:t>
            </a:r>
          </a:p>
          <a:p>
            <a:r>
              <a:rPr lang="en-US" dirty="0"/>
              <a:t>140 + 80 + 97 + 101 = 418</a:t>
            </a:r>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Coruscant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Tatooine 118</a:t>
            </a:r>
          </a:p>
          <a:p>
            <a:endParaRPr lang="en-US" dirty="0">
              <a:effectLst/>
              <a:latin typeface="Helvetica Neue" panose="02000503000000020004" pitchFamily="2" charset="0"/>
            </a:endParaRP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71</a:t>
            </a:r>
          </a:p>
          <a:p>
            <a:endParaRPr lang="en-US" dirty="0">
              <a:effectLst/>
              <a:latin typeface="Helvetica Neue" panose="02000503000000020004" pitchFamily="2" charset="0"/>
            </a:endParaRP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151</a:t>
            </a:r>
          </a:p>
          <a:p>
            <a:endParaRPr lang="en-US" dirty="0">
              <a:effectLst/>
              <a:latin typeface="Helvetica Neue" panose="02000503000000020004" pitchFamily="2" charset="0"/>
            </a:endParaRPr>
          </a:p>
          <a:p>
            <a:r>
              <a:rPr lang="en-US" dirty="0">
                <a:effectLst/>
                <a:latin typeface="Helvetica Neue" panose="02000503000000020004" pitchFamily="2" charset="0"/>
              </a:rPr>
              <a:t>Tatooine </a:t>
            </a:r>
            <a:r>
              <a:rPr lang="en-US" dirty="0" err="1">
                <a:effectLst/>
                <a:latin typeface="Helvetica Neue" panose="02000503000000020004" pitchFamily="2" charset="0"/>
              </a:rPr>
              <a:t>Lotho</a:t>
            </a:r>
            <a:r>
              <a:rPr lang="en-US" dirty="0">
                <a:effectLst/>
                <a:latin typeface="Helvetica Neue" panose="02000503000000020004" pitchFamily="2" charset="0"/>
              </a:rPr>
              <a:t> Minor 111</a:t>
            </a:r>
          </a:p>
          <a:p>
            <a:endParaRPr lang="en-US" dirty="0">
              <a:effectLst/>
              <a:latin typeface="Helvetica Neue" panose="02000503000000020004" pitchFamily="2" charset="0"/>
            </a:endParaRPr>
          </a:p>
          <a:p>
            <a:r>
              <a:rPr lang="en-US" dirty="0" err="1">
                <a:effectLst/>
                <a:latin typeface="Helvetica Neue" panose="02000503000000020004" pitchFamily="2" charset="0"/>
              </a:rPr>
              <a:t>Lotho</a:t>
            </a:r>
            <a:r>
              <a:rPr lang="en-US" dirty="0">
                <a:effectLst/>
                <a:latin typeface="Helvetica Neue" panose="02000503000000020004" pitchFamily="2" charset="0"/>
              </a:rPr>
              <a:t> Minor </a:t>
            </a:r>
            <a:r>
              <a:rPr lang="en-US" dirty="0" err="1">
                <a:effectLst/>
                <a:latin typeface="Helvetica Neue" panose="02000503000000020004" pitchFamily="2" charset="0"/>
              </a:rPr>
              <a:t>Mandalore</a:t>
            </a:r>
            <a:r>
              <a:rPr lang="en-US" dirty="0">
                <a:effectLst/>
                <a:latin typeface="Helvetica Neue" panose="02000503000000020004" pitchFamily="2" charset="0"/>
              </a:rPr>
              <a:t> 70</a:t>
            </a:r>
          </a:p>
          <a:p>
            <a:endParaRPr lang="en-US" dirty="0">
              <a:effectLst/>
              <a:latin typeface="Helvetica Neue" panose="02000503000000020004" pitchFamily="2" charset="0"/>
            </a:endParaRPr>
          </a:p>
          <a:p>
            <a:r>
              <a:rPr lang="en-US" dirty="0" err="1">
                <a:effectLst/>
                <a:latin typeface="Helvetica Neue" panose="02000503000000020004" pitchFamily="2" charset="0"/>
              </a:rPr>
              <a:t>Mandalore</a:t>
            </a:r>
            <a:r>
              <a:rPr lang="en-US" dirty="0">
                <a:effectLst/>
                <a:latin typeface="Helvetica Neue" panose="02000503000000020004" pitchFamily="2" charset="0"/>
              </a:rPr>
              <a:t> Dagobah 75</a:t>
            </a:r>
          </a:p>
          <a:p>
            <a:endParaRPr lang="en-US" dirty="0">
              <a:effectLst/>
              <a:latin typeface="Helvetica Neue" panose="02000503000000020004" pitchFamily="2" charset="0"/>
            </a:endParaRPr>
          </a:p>
          <a:p>
            <a:r>
              <a:rPr lang="en-US" dirty="0">
                <a:effectLst/>
                <a:latin typeface="Helvetica Neue" panose="02000503000000020004" pitchFamily="2" charset="0"/>
              </a:rPr>
              <a:t>Dagobah </a:t>
            </a:r>
            <a:r>
              <a:rPr lang="en-US" dirty="0" err="1">
                <a:effectLst/>
                <a:latin typeface="Helvetica Neue" panose="02000503000000020004" pitchFamily="2" charset="0"/>
              </a:rPr>
              <a:t>Zygerria</a:t>
            </a:r>
            <a:r>
              <a:rPr lang="en-US" dirty="0">
                <a:effectLst/>
                <a:latin typeface="Helvetica Neue" panose="02000503000000020004" pitchFamily="2" charset="0"/>
              </a:rPr>
              <a:t> 120</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a:t>
            </a:r>
            <a:r>
              <a:rPr lang="en-US" dirty="0" err="1">
                <a:effectLst/>
                <a:latin typeface="Helvetica Neue" panose="02000503000000020004" pitchFamily="2" charset="0"/>
              </a:rPr>
              <a:t>Ryloth</a:t>
            </a:r>
            <a:r>
              <a:rPr lang="en-US" dirty="0">
                <a:effectLst/>
                <a:latin typeface="Helvetica Neue" panose="02000503000000020004" pitchFamily="2" charset="0"/>
              </a:rPr>
              <a:t> 146</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Naboo 138</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Naboo 97</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80</a:t>
            </a:r>
          </a:p>
          <a:p>
            <a:endParaRPr lang="en-US" dirty="0">
              <a:effectLst/>
              <a:latin typeface="Helvetica Neue" panose="02000503000000020004" pitchFamily="2" charset="0"/>
            </a:endParaRPr>
          </a:p>
          <a:p>
            <a:r>
              <a:rPr lang="en-US" dirty="0" err="1">
                <a:effectLst/>
                <a:latin typeface="Helvetica Neue" panose="02000503000000020004" pitchFamily="2" charset="0"/>
              </a:rPr>
              <a:t>Starkiller</a:t>
            </a:r>
            <a:r>
              <a:rPr lang="en-US" dirty="0">
                <a:effectLst/>
                <a:latin typeface="Helvetica Neue" panose="02000503000000020004" pitchFamily="2" charset="0"/>
              </a:rPr>
              <a:t> Base Endor 99</a:t>
            </a:r>
          </a:p>
          <a:p>
            <a:endParaRPr lang="en-US" dirty="0">
              <a:effectLst/>
              <a:latin typeface="Helvetica Neue" panose="02000503000000020004" pitchFamily="2" charset="0"/>
            </a:endParaRPr>
          </a:p>
          <a:p>
            <a:r>
              <a:rPr lang="en-US" dirty="0">
                <a:effectLst/>
                <a:latin typeface="Helvetica Neue" panose="02000503000000020004" pitchFamily="2" charset="0"/>
              </a:rPr>
              <a:t>Kessel Naboo 101</a:t>
            </a:r>
          </a:p>
          <a:p>
            <a:endParaRPr lang="en-US" dirty="0">
              <a:effectLst/>
              <a:latin typeface="Helvetica Neue" panose="02000503000000020004" pitchFamily="2" charset="0"/>
            </a:endParaRPr>
          </a:p>
          <a:p>
            <a:r>
              <a:rPr lang="en-US" dirty="0">
                <a:effectLst/>
                <a:latin typeface="Helvetica Neue" panose="02000503000000020004" pitchFamily="2" charset="0"/>
              </a:rPr>
              <a:t>Kessel Endor 211</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Geonosis</a:t>
            </a:r>
            <a:r>
              <a:rPr lang="en-US" dirty="0">
                <a:effectLst/>
                <a:latin typeface="Helvetica Neue" panose="02000503000000020004" pitchFamily="2" charset="0"/>
              </a:rPr>
              <a:t> 90</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Bespin</a:t>
            </a:r>
            <a:r>
              <a:rPr lang="en-US" dirty="0">
                <a:effectLst/>
                <a:latin typeface="Helvetica Neue" panose="02000503000000020004" pitchFamily="2" charset="0"/>
              </a:rPr>
              <a:t> 85</a:t>
            </a:r>
          </a:p>
          <a:p>
            <a:endParaRPr lang="en-US" dirty="0">
              <a:effectLst/>
              <a:latin typeface="Helvetica Neue" panose="02000503000000020004" pitchFamily="2" charset="0"/>
            </a:endParaRPr>
          </a:p>
          <a:p>
            <a:r>
              <a:rPr lang="en-US" dirty="0" err="1">
                <a:effectLst/>
                <a:latin typeface="Helvetica Neue" panose="02000503000000020004" pitchFamily="2" charset="0"/>
              </a:rPr>
              <a:t>Bespin</a:t>
            </a:r>
            <a:r>
              <a:rPr lang="en-US" dirty="0">
                <a:effectLst/>
                <a:latin typeface="Helvetica Neue" panose="02000503000000020004" pitchFamily="2" charset="0"/>
              </a:rPr>
              <a:t> </a:t>
            </a:r>
            <a:r>
              <a:rPr lang="en-US" dirty="0" err="1">
                <a:effectLst/>
                <a:latin typeface="Helvetica Neue" panose="02000503000000020004" pitchFamily="2" charset="0"/>
              </a:rPr>
              <a:t>Hoth</a:t>
            </a:r>
            <a:r>
              <a:rPr lang="en-US" dirty="0">
                <a:effectLst/>
                <a:latin typeface="Helvetica Neue" panose="02000503000000020004" pitchFamily="2" charset="0"/>
              </a:rPr>
              <a:t> 98</a:t>
            </a:r>
          </a:p>
          <a:p>
            <a:endParaRPr lang="en-US" dirty="0">
              <a:effectLst/>
              <a:latin typeface="Helvetica Neue" panose="02000503000000020004" pitchFamily="2" charset="0"/>
            </a:endParaRPr>
          </a:p>
          <a:p>
            <a:r>
              <a:rPr lang="en-US" dirty="0" err="1">
                <a:effectLst/>
                <a:latin typeface="Helvetica Neue" panose="02000503000000020004" pitchFamily="2" charset="0"/>
              </a:rPr>
              <a:t>Hoth</a:t>
            </a:r>
            <a:r>
              <a:rPr lang="en-US" dirty="0">
                <a:effectLst/>
                <a:latin typeface="Helvetica Neue" panose="02000503000000020004" pitchFamily="2" charset="0"/>
              </a:rPr>
              <a:t> </a:t>
            </a:r>
            <a:r>
              <a:rPr lang="en-US" dirty="0" err="1">
                <a:effectLst/>
                <a:latin typeface="Helvetica Neue" panose="02000503000000020004" pitchFamily="2" charset="0"/>
              </a:rPr>
              <a:t>Fondor</a:t>
            </a:r>
            <a:r>
              <a:rPr lang="en-US" dirty="0">
                <a:effectLst/>
                <a:latin typeface="Helvetica Neue" panose="02000503000000020004" pitchFamily="2" charset="0"/>
              </a:rPr>
              <a:t> 86</a:t>
            </a:r>
          </a:p>
          <a:p>
            <a:endParaRPr lang="en-US" dirty="0">
              <a:effectLst/>
              <a:latin typeface="Helvetica Neue" panose="02000503000000020004" pitchFamily="2" charset="0"/>
            </a:endParaRPr>
          </a:p>
          <a:p>
            <a:r>
              <a:rPr lang="en-US" dirty="0">
                <a:effectLst/>
                <a:latin typeface="Helvetica Neue" panose="02000503000000020004" pitchFamily="2" charset="0"/>
              </a:rPr>
              <a:t>Vandor-1 </a:t>
            </a:r>
            <a:r>
              <a:rPr lang="en-US" dirty="0" err="1">
                <a:effectLst/>
                <a:latin typeface="Helvetica Neue" panose="02000503000000020004" pitchFamily="2" charset="0"/>
              </a:rPr>
              <a:t>Bespin</a:t>
            </a:r>
            <a:r>
              <a:rPr lang="en-US" dirty="0">
                <a:effectLst/>
                <a:latin typeface="Helvetica Neue" panose="02000503000000020004" pitchFamily="2" charset="0"/>
              </a:rPr>
              <a:t> 142</a:t>
            </a:r>
          </a:p>
          <a:p>
            <a:endParaRPr lang="en-US" dirty="0">
              <a:effectLst/>
              <a:latin typeface="Helvetica Neue" panose="02000503000000020004" pitchFamily="2" charset="0"/>
            </a:endParaRPr>
          </a:p>
          <a:p>
            <a:r>
              <a:rPr lang="en-US" dirty="0" err="1">
                <a:effectLst/>
                <a:latin typeface="Helvetica Neue" panose="02000503000000020004" pitchFamily="2" charset="0"/>
              </a:rPr>
              <a:t>Iridonia</a:t>
            </a:r>
            <a:r>
              <a:rPr lang="en-US" dirty="0">
                <a:effectLst/>
                <a:latin typeface="Helvetica Neue" panose="02000503000000020004" pitchFamily="2" charset="0"/>
              </a:rPr>
              <a:t> Vandor-1 92</a:t>
            </a:r>
          </a:p>
          <a:p>
            <a:endParaRPr lang="en-US" dirty="0">
              <a:effectLst/>
              <a:latin typeface="Helvetica Neue" panose="02000503000000020004" pitchFamily="2" charset="0"/>
            </a:endParaRPr>
          </a:p>
          <a:p>
            <a:r>
              <a:rPr lang="en-US" dirty="0">
                <a:effectLst/>
                <a:latin typeface="Helvetica Neue" panose="02000503000000020004" pitchFamily="2" charset="0"/>
              </a:rPr>
              <a:t>Polis Massa </a:t>
            </a:r>
            <a:r>
              <a:rPr lang="en-US" dirty="0" err="1">
                <a:effectLst/>
                <a:latin typeface="Helvetica Neue" panose="02000503000000020004" pitchFamily="2" charset="0"/>
              </a:rPr>
              <a:t>Iridonia</a:t>
            </a:r>
            <a:r>
              <a:rPr lang="en-US" dirty="0">
                <a:effectLst/>
                <a:latin typeface="Helvetica Neue" panose="02000503000000020004" pitchFamily="2" charset="0"/>
              </a:rPr>
              <a:t> 87</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Alternate format</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Coruscant	|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Tatooine	|	118</a:t>
            </a: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	71</a:t>
            </a: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	151</a:t>
            </a:r>
          </a:p>
          <a:p>
            <a:r>
              <a:rPr lang="en-US" dirty="0">
                <a:effectLst/>
                <a:latin typeface="Helvetica Neue" panose="02000503000000020004" pitchFamily="2" charset="0"/>
              </a:rPr>
              <a:t>Tatooine	|	</a:t>
            </a:r>
            <a:r>
              <a:rPr lang="en-US" dirty="0" err="1">
                <a:effectLst/>
                <a:latin typeface="Helvetica Neue" panose="02000503000000020004" pitchFamily="2" charset="0"/>
              </a:rPr>
              <a:t>Lotho</a:t>
            </a:r>
            <a:r>
              <a:rPr lang="en-US" dirty="0">
                <a:effectLst/>
                <a:latin typeface="Helvetica Neue" panose="02000503000000020004" pitchFamily="2" charset="0"/>
              </a:rPr>
              <a:t> Minor	|	111</a:t>
            </a:r>
          </a:p>
          <a:p>
            <a:r>
              <a:rPr lang="en-US" dirty="0" err="1">
                <a:effectLst/>
                <a:latin typeface="Helvetica Neue" panose="02000503000000020004" pitchFamily="2" charset="0"/>
              </a:rPr>
              <a:t>Lotho</a:t>
            </a:r>
            <a:r>
              <a:rPr lang="en-US" dirty="0">
                <a:effectLst/>
                <a:latin typeface="Helvetica Neue" panose="02000503000000020004" pitchFamily="2" charset="0"/>
              </a:rPr>
              <a:t> Minor	|	</a:t>
            </a:r>
            <a:r>
              <a:rPr lang="en-US" dirty="0" err="1">
                <a:effectLst/>
                <a:latin typeface="Helvetica Neue" panose="02000503000000020004" pitchFamily="2" charset="0"/>
              </a:rPr>
              <a:t>Mandalore</a:t>
            </a:r>
            <a:r>
              <a:rPr lang="en-US" dirty="0">
                <a:effectLst/>
                <a:latin typeface="Helvetica Neue" panose="02000503000000020004" pitchFamily="2" charset="0"/>
              </a:rPr>
              <a:t>	|	70</a:t>
            </a:r>
          </a:p>
          <a:p>
            <a:r>
              <a:rPr lang="en-US" dirty="0" err="1">
                <a:effectLst/>
                <a:latin typeface="Helvetica Neue" panose="02000503000000020004" pitchFamily="2" charset="0"/>
              </a:rPr>
              <a:t>Mandalore</a:t>
            </a:r>
            <a:r>
              <a:rPr lang="en-US" dirty="0">
                <a:effectLst/>
                <a:latin typeface="Helvetica Neue" panose="02000503000000020004" pitchFamily="2" charset="0"/>
              </a:rPr>
              <a:t>	|	Dagobah	|	75</a:t>
            </a:r>
          </a:p>
          <a:p>
            <a:r>
              <a:rPr lang="en-US" dirty="0">
                <a:effectLst/>
                <a:latin typeface="Helvetica Neue" panose="02000503000000020004" pitchFamily="2" charset="0"/>
              </a:rPr>
              <a:t>Dagobah	|	</a:t>
            </a:r>
            <a:r>
              <a:rPr lang="en-US" dirty="0" err="1">
                <a:effectLst/>
                <a:latin typeface="Helvetica Neue" panose="02000503000000020004" pitchFamily="2" charset="0"/>
              </a:rPr>
              <a:t>Zygerria</a:t>
            </a:r>
            <a:r>
              <a:rPr lang="en-US" dirty="0">
                <a:effectLst/>
                <a:latin typeface="Helvetica Neue" panose="02000503000000020004" pitchFamily="2" charset="0"/>
              </a:rPr>
              <a:t>	|	120</a:t>
            </a:r>
          </a:p>
          <a:p>
            <a:r>
              <a:rPr lang="en-US" dirty="0" err="1">
                <a:effectLst/>
                <a:latin typeface="Helvetica Neue" panose="02000503000000020004" pitchFamily="2" charset="0"/>
              </a:rPr>
              <a:t>Zygerria</a:t>
            </a:r>
            <a:r>
              <a:rPr lang="en-US" dirty="0">
                <a:effectLst/>
                <a:latin typeface="Helvetica Neue" panose="02000503000000020004" pitchFamily="2" charset="0"/>
              </a:rPr>
              <a:t>	|	</a:t>
            </a:r>
            <a:r>
              <a:rPr lang="en-US" dirty="0" err="1">
                <a:effectLst/>
                <a:latin typeface="Helvetica Neue" panose="02000503000000020004" pitchFamily="2" charset="0"/>
              </a:rPr>
              <a:t>Ryloth</a:t>
            </a:r>
            <a:r>
              <a:rPr lang="en-US" dirty="0">
                <a:effectLst/>
                <a:latin typeface="Helvetica Neue" panose="02000503000000020004" pitchFamily="2" charset="0"/>
              </a:rPr>
              <a:t>	|	146</a:t>
            </a:r>
          </a:p>
          <a:p>
            <a:r>
              <a:rPr lang="en-US" dirty="0" err="1">
                <a:effectLst/>
                <a:latin typeface="Helvetica Neue" panose="02000503000000020004" pitchFamily="2" charset="0"/>
              </a:rPr>
              <a:t>Zygerria</a:t>
            </a:r>
            <a:r>
              <a:rPr lang="en-US" dirty="0">
                <a:effectLst/>
                <a:latin typeface="Helvetica Neue" panose="02000503000000020004" pitchFamily="2" charset="0"/>
              </a:rPr>
              <a:t>	|	Naboo	|	138</a:t>
            </a:r>
          </a:p>
          <a:p>
            <a:r>
              <a:rPr lang="en-US" dirty="0" err="1">
                <a:effectLst/>
                <a:latin typeface="Helvetica Neue" panose="02000503000000020004" pitchFamily="2" charset="0"/>
              </a:rPr>
              <a:t>Ryloth</a:t>
            </a:r>
            <a:r>
              <a:rPr lang="en-US" dirty="0">
                <a:effectLst/>
                <a:latin typeface="Helvetica Neue" panose="02000503000000020004" pitchFamily="2" charset="0"/>
              </a:rPr>
              <a:t>	|	Naboo	|	97</a:t>
            </a:r>
          </a:p>
          <a:p>
            <a:r>
              <a:rPr lang="en-US" dirty="0" err="1">
                <a:effectLst/>
                <a:latin typeface="Helvetica Neue" panose="02000503000000020004" pitchFamily="2" charset="0"/>
              </a:rPr>
              <a:t>Ryloth</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80</a:t>
            </a:r>
          </a:p>
          <a:p>
            <a:r>
              <a:rPr lang="en-US" dirty="0" err="1">
                <a:effectLst/>
                <a:latin typeface="Helvetica Neue" panose="02000503000000020004" pitchFamily="2" charset="0"/>
              </a:rPr>
              <a:t>Starkiller</a:t>
            </a:r>
            <a:r>
              <a:rPr lang="en-US" dirty="0">
                <a:effectLst/>
                <a:latin typeface="Helvetica Neue" panose="02000503000000020004" pitchFamily="2" charset="0"/>
              </a:rPr>
              <a:t> Base	|	Endor	|	99</a:t>
            </a:r>
          </a:p>
          <a:p>
            <a:r>
              <a:rPr lang="en-US" dirty="0">
                <a:effectLst/>
                <a:latin typeface="Helvetica Neue" panose="02000503000000020004" pitchFamily="2" charset="0"/>
              </a:rPr>
              <a:t>Kessel	|	Naboo	|	101</a:t>
            </a:r>
          </a:p>
          <a:p>
            <a:r>
              <a:rPr lang="en-US" dirty="0">
                <a:effectLst/>
                <a:latin typeface="Helvetica Neue" panose="02000503000000020004" pitchFamily="2" charset="0"/>
              </a:rPr>
              <a:t>Kessel	|	Endor	|	211</a:t>
            </a:r>
          </a:p>
          <a:p>
            <a:r>
              <a:rPr lang="en-US" dirty="0">
                <a:effectLst/>
                <a:latin typeface="Helvetica Neue" panose="02000503000000020004" pitchFamily="2" charset="0"/>
              </a:rPr>
              <a:t>Kessel	|	</a:t>
            </a:r>
            <a:r>
              <a:rPr lang="en-US" dirty="0" err="1">
                <a:effectLst/>
                <a:latin typeface="Helvetica Neue" panose="02000503000000020004" pitchFamily="2" charset="0"/>
              </a:rPr>
              <a:t>Geonosis</a:t>
            </a:r>
            <a:r>
              <a:rPr lang="en-US" dirty="0">
                <a:effectLst/>
                <a:latin typeface="Helvetica Neue" panose="02000503000000020004" pitchFamily="2" charset="0"/>
              </a:rPr>
              <a:t>	|	90</a:t>
            </a:r>
          </a:p>
          <a:p>
            <a:r>
              <a:rPr lang="en-US" dirty="0">
                <a:effectLst/>
                <a:latin typeface="Helvetica Neue" panose="02000503000000020004" pitchFamily="2" charset="0"/>
              </a:rPr>
              <a:t>Kessel	|	</a:t>
            </a:r>
            <a:r>
              <a:rPr lang="en-US" dirty="0" err="1">
                <a:effectLst/>
                <a:latin typeface="Helvetica Neue" panose="02000503000000020004" pitchFamily="2" charset="0"/>
              </a:rPr>
              <a:t>Bespin</a:t>
            </a:r>
            <a:r>
              <a:rPr lang="en-US" dirty="0">
                <a:effectLst/>
                <a:latin typeface="Helvetica Neue" panose="02000503000000020004" pitchFamily="2" charset="0"/>
              </a:rPr>
              <a:t> 	|	85</a:t>
            </a:r>
          </a:p>
          <a:p>
            <a:r>
              <a:rPr lang="en-US" dirty="0" err="1">
                <a:effectLst/>
                <a:latin typeface="Helvetica Neue" panose="02000503000000020004" pitchFamily="2" charset="0"/>
              </a:rPr>
              <a:t>Bespin</a:t>
            </a:r>
            <a:r>
              <a:rPr lang="en-US" dirty="0">
                <a:effectLst/>
                <a:latin typeface="Helvetica Neue" panose="02000503000000020004" pitchFamily="2" charset="0"/>
              </a:rPr>
              <a:t>	|	</a:t>
            </a:r>
            <a:r>
              <a:rPr lang="en-US" dirty="0" err="1">
                <a:effectLst/>
                <a:latin typeface="Helvetica Neue" panose="02000503000000020004" pitchFamily="2" charset="0"/>
              </a:rPr>
              <a:t>Hoth</a:t>
            </a:r>
            <a:r>
              <a:rPr lang="en-US" dirty="0">
                <a:effectLst/>
                <a:latin typeface="Helvetica Neue" panose="02000503000000020004" pitchFamily="2" charset="0"/>
              </a:rPr>
              <a:t>	|	98</a:t>
            </a:r>
          </a:p>
          <a:p>
            <a:r>
              <a:rPr lang="en-US" dirty="0" err="1">
                <a:effectLst/>
                <a:latin typeface="Helvetica Neue" panose="02000503000000020004" pitchFamily="2" charset="0"/>
              </a:rPr>
              <a:t>Hoth</a:t>
            </a:r>
            <a:r>
              <a:rPr lang="en-US" dirty="0">
                <a:effectLst/>
                <a:latin typeface="Helvetica Neue" panose="02000503000000020004" pitchFamily="2" charset="0"/>
              </a:rPr>
              <a:t>	|	</a:t>
            </a:r>
            <a:r>
              <a:rPr lang="en-US" dirty="0" err="1">
                <a:effectLst/>
                <a:latin typeface="Helvetica Neue" panose="02000503000000020004" pitchFamily="2" charset="0"/>
              </a:rPr>
              <a:t>Fondor</a:t>
            </a:r>
            <a:r>
              <a:rPr lang="en-US" dirty="0">
                <a:effectLst/>
                <a:latin typeface="Helvetica Neue" panose="02000503000000020004" pitchFamily="2" charset="0"/>
              </a:rPr>
              <a:t>	|	86</a:t>
            </a:r>
          </a:p>
          <a:p>
            <a:r>
              <a:rPr lang="en-US" dirty="0">
                <a:effectLst/>
                <a:latin typeface="Helvetica Neue" panose="02000503000000020004" pitchFamily="2" charset="0"/>
              </a:rPr>
              <a:t>Vandor-1	|	</a:t>
            </a:r>
            <a:r>
              <a:rPr lang="en-US" dirty="0" err="1">
                <a:effectLst/>
                <a:latin typeface="Helvetica Neue" panose="02000503000000020004" pitchFamily="2" charset="0"/>
              </a:rPr>
              <a:t>Bespin</a:t>
            </a:r>
            <a:r>
              <a:rPr lang="en-US" dirty="0">
                <a:effectLst/>
                <a:latin typeface="Helvetica Neue" panose="02000503000000020004" pitchFamily="2" charset="0"/>
              </a:rPr>
              <a:t>	|	142</a:t>
            </a:r>
          </a:p>
          <a:p>
            <a:r>
              <a:rPr lang="en-US" dirty="0" err="1">
                <a:effectLst/>
                <a:latin typeface="Helvetica Neue" panose="02000503000000020004" pitchFamily="2" charset="0"/>
              </a:rPr>
              <a:t>Iridonia</a:t>
            </a:r>
            <a:r>
              <a:rPr lang="en-US" dirty="0">
                <a:effectLst/>
                <a:latin typeface="Helvetica Neue" panose="02000503000000020004" pitchFamily="2" charset="0"/>
              </a:rPr>
              <a:t>	|	Vandor-1	|		|	92</a:t>
            </a:r>
          </a:p>
          <a:p>
            <a:r>
              <a:rPr lang="en-US" dirty="0">
                <a:effectLst/>
                <a:latin typeface="Helvetica Neue" panose="02000503000000020004" pitchFamily="2" charset="0"/>
              </a:rPr>
              <a:t>Polis Massa	|	</a:t>
            </a:r>
            <a:r>
              <a:rPr lang="en-US" dirty="0" err="1">
                <a:effectLst/>
                <a:latin typeface="Helvetica Neue" panose="02000503000000020004" pitchFamily="2" charset="0"/>
              </a:rPr>
              <a:t>Iridonia</a:t>
            </a:r>
            <a:r>
              <a:rPr lang="en-US" dirty="0">
                <a:effectLst/>
                <a:latin typeface="Helvetica Neue" panose="02000503000000020004" pitchFamily="2" charset="0"/>
              </a:rPr>
              <a:t>	|	87</a:t>
            </a:r>
          </a:p>
          <a:p>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71</a:t>
            </a:fld>
            <a:endParaRPr lang="en-US"/>
          </a:p>
        </p:txBody>
      </p:sp>
    </p:spTree>
    <p:extLst>
      <p:ext uri="{BB962C8B-B14F-4D97-AF65-F5344CB8AC3E}">
        <p14:creationId xmlns:p14="http://schemas.microsoft.com/office/powerpoint/2010/main" val="2801030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Helvetica Neue" panose="02000503000000020004" pitchFamily="2" charset="0"/>
              </a:rPr>
              <a:t>Alderaan</a:t>
            </a:r>
            <a:r>
              <a:rPr lang="en-US" dirty="0">
                <a:effectLst/>
                <a:latin typeface="Helvetica Neue" panose="02000503000000020004" pitchFamily="2" charset="0"/>
              </a:rPr>
              <a:t> Coruscant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Tatooine 118</a:t>
            </a:r>
          </a:p>
          <a:p>
            <a:endParaRPr lang="en-US" dirty="0">
              <a:effectLst/>
              <a:latin typeface="Helvetica Neue" panose="02000503000000020004" pitchFamily="2" charset="0"/>
            </a:endParaRP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71</a:t>
            </a:r>
          </a:p>
          <a:p>
            <a:endParaRPr lang="en-US" dirty="0">
              <a:effectLst/>
              <a:latin typeface="Helvetica Neue" panose="02000503000000020004" pitchFamily="2" charset="0"/>
            </a:endParaRP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151</a:t>
            </a:r>
          </a:p>
          <a:p>
            <a:endParaRPr lang="en-US" dirty="0">
              <a:effectLst/>
              <a:latin typeface="Helvetica Neue" panose="02000503000000020004" pitchFamily="2" charset="0"/>
            </a:endParaRPr>
          </a:p>
          <a:p>
            <a:r>
              <a:rPr lang="en-US" dirty="0">
                <a:effectLst/>
                <a:latin typeface="Helvetica Neue" panose="02000503000000020004" pitchFamily="2" charset="0"/>
              </a:rPr>
              <a:t>Tatooine </a:t>
            </a:r>
            <a:r>
              <a:rPr lang="en-US" dirty="0" err="1">
                <a:effectLst/>
                <a:latin typeface="Helvetica Neue" panose="02000503000000020004" pitchFamily="2" charset="0"/>
              </a:rPr>
              <a:t>Lotho</a:t>
            </a:r>
            <a:r>
              <a:rPr lang="en-US" dirty="0">
                <a:effectLst/>
                <a:latin typeface="Helvetica Neue" panose="02000503000000020004" pitchFamily="2" charset="0"/>
              </a:rPr>
              <a:t> Minor 111</a:t>
            </a:r>
          </a:p>
          <a:p>
            <a:endParaRPr lang="en-US" dirty="0">
              <a:effectLst/>
              <a:latin typeface="Helvetica Neue" panose="02000503000000020004" pitchFamily="2" charset="0"/>
            </a:endParaRPr>
          </a:p>
          <a:p>
            <a:r>
              <a:rPr lang="en-US" dirty="0" err="1">
                <a:effectLst/>
                <a:latin typeface="Helvetica Neue" panose="02000503000000020004" pitchFamily="2" charset="0"/>
              </a:rPr>
              <a:t>Lotho</a:t>
            </a:r>
            <a:r>
              <a:rPr lang="en-US" dirty="0">
                <a:effectLst/>
                <a:latin typeface="Helvetica Neue" panose="02000503000000020004" pitchFamily="2" charset="0"/>
              </a:rPr>
              <a:t> Minor </a:t>
            </a:r>
            <a:r>
              <a:rPr lang="en-US" dirty="0" err="1">
                <a:effectLst/>
                <a:latin typeface="Helvetica Neue" panose="02000503000000020004" pitchFamily="2" charset="0"/>
              </a:rPr>
              <a:t>Mandalore</a:t>
            </a:r>
            <a:r>
              <a:rPr lang="en-US" dirty="0">
                <a:effectLst/>
                <a:latin typeface="Helvetica Neue" panose="02000503000000020004" pitchFamily="2" charset="0"/>
              </a:rPr>
              <a:t> 70</a:t>
            </a:r>
          </a:p>
          <a:p>
            <a:endParaRPr lang="en-US" dirty="0">
              <a:effectLst/>
              <a:latin typeface="Helvetica Neue" panose="02000503000000020004" pitchFamily="2" charset="0"/>
            </a:endParaRPr>
          </a:p>
          <a:p>
            <a:r>
              <a:rPr lang="en-US" dirty="0" err="1">
                <a:effectLst/>
                <a:latin typeface="Helvetica Neue" panose="02000503000000020004" pitchFamily="2" charset="0"/>
              </a:rPr>
              <a:t>Mandalore</a:t>
            </a:r>
            <a:r>
              <a:rPr lang="en-US" dirty="0">
                <a:effectLst/>
                <a:latin typeface="Helvetica Neue" panose="02000503000000020004" pitchFamily="2" charset="0"/>
              </a:rPr>
              <a:t> Dagobah 75</a:t>
            </a:r>
          </a:p>
          <a:p>
            <a:endParaRPr lang="en-US" dirty="0">
              <a:effectLst/>
              <a:latin typeface="Helvetica Neue" panose="02000503000000020004" pitchFamily="2" charset="0"/>
            </a:endParaRPr>
          </a:p>
          <a:p>
            <a:r>
              <a:rPr lang="en-US" dirty="0">
                <a:effectLst/>
                <a:latin typeface="Helvetica Neue" panose="02000503000000020004" pitchFamily="2" charset="0"/>
              </a:rPr>
              <a:t>Dagobah </a:t>
            </a:r>
            <a:r>
              <a:rPr lang="en-US" dirty="0" err="1">
                <a:effectLst/>
                <a:latin typeface="Helvetica Neue" panose="02000503000000020004" pitchFamily="2" charset="0"/>
              </a:rPr>
              <a:t>Zygerria</a:t>
            </a:r>
            <a:r>
              <a:rPr lang="en-US" dirty="0">
                <a:effectLst/>
                <a:latin typeface="Helvetica Neue" panose="02000503000000020004" pitchFamily="2" charset="0"/>
              </a:rPr>
              <a:t> 120</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a:t>
            </a:r>
            <a:r>
              <a:rPr lang="en-US" dirty="0" err="1">
                <a:effectLst/>
                <a:latin typeface="Helvetica Neue" panose="02000503000000020004" pitchFamily="2" charset="0"/>
              </a:rPr>
              <a:t>Ryloth</a:t>
            </a:r>
            <a:r>
              <a:rPr lang="en-US" dirty="0">
                <a:effectLst/>
                <a:latin typeface="Helvetica Neue" panose="02000503000000020004" pitchFamily="2" charset="0"/>
              </a:rPr>
              <a:t> 146</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Naboo 138</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Naboo 97</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80</a:t>
            </a:r>
          </a:p>
          <a:p>
            <a:endParaRPr lang="en-US" dirty="0">
              <a:effectLst/>
              <a:latin typeface="Helvetica Neue" panose="02000503000000020004" pitchFamily="2" charset="0"/>
            </a:endParaRPr>
          </a:p>
          <a:p>
            <a:r>
              <a:rPr lang="en-US" dirty="0" err="1">
                <a:effectLst/>
                <a:latin typeface="Helvetica Neue" panose="02000503000000020004" pitchFamily="2" charset="0"/>
              </a:rPr>
              <a:t>Starkiller</a:t>
            </a:r>
            <a:r>
              <a:rPr lang="en-US" dirty="0">
                <a:effectLst/>
                <a:latin typeface="Helvetica Neue" panose="02000503000000020004" pitchFamily="2" charset="0"/>
              </a:rPr>
              <a:t> Base Endor 99</a:t>
            </a:r>
          </a:p>
          <a:p>
            <a:endParaRPr lang="en-US" dirty="0">
              <a:effectLst/>
              <a:latin typeface="Helvetica Neue" panose="02000503000000020004" pitchFamily="2" charset="0"/>
            </a:endParaRPr>
          </a:p>
          <a:p>
            <a:r>
              <a:rPr lang="en-US" dirty="0">
                <a:effectLst/>
                <a:latin typeface="Helvetica Neue" panose="02000503000000020004" pitchFamily="2" charset="0"/>
              </a:rPr>
              <a:t>Kessel Naboo 101</a:t>
            </a:r>
          </a:p>
          <a:p>
            <a:endParaRPr lang="en-US" dirty="0">
              <a:effectLst/>
              <a:latin typeface="Helvetica Neue" panose="02000503000000020004" pitchFamily="2" charset="0"/>
            </a:endParaRPr>
          </a:p>
          <a:p>
            <a:r>
              <a:rPr lang="en-US" dirty="0">
                <a:effectLst/>
                <a:latin typeface="Helvetica Neue" panose="02000503000000020004" pitchFamily="2" charset="0"/>
              </a:rPr>
              <a:t>Kessel Endor 211</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Geonosis</a:t>
            </a:r>
            <a:r>
              <a:rPr lang="en-US" dirty="0">
                <a:effectLst/>
                <a:latin typeface="Helvetica Neue" panose="02000503000000020004" pitchFamily="2" charset="0"/>
              </a:rPr>
              <a:t> 90</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Bespin</a:t>
            </a:r>
            <a:r>
              <a:rPr lang="en-US" dirty="0">
                <a:effectLst/>
                <a:latin typeface="Helvetica Neue" panose="02000503000000020004" pitchFamily="2" charset="0"/>
              </a:rPr>
              <a:t> 85</a:t>
            </a:r>
          </a:p>
          <a:p>
            <a:endParaRPr lang="en-US" dirty="0">
              <a:effectLst/>
              <a:latin typeface="Helvetica Neue" panose="02000503000000020004" pitchFamily="2" charset="0"/>
            </a:endParaRPr>
          </a:p>
          <a:p>
            <a:r>
              <a:rPr lang="en-US" dirty="0" err="1">
                <a:effectLst/>
                <a:latin typeface="Helvetica Neue" panose="02000503000000020004" pitchFamily="2" charset="0"/>
              </a:rPr>
              <a:t>Bespin</a:t>
            </a:r>
            <a:r>
              <a:rPr lang="en-US" dirty="0">
                <a:effectLst/>
                <a:latin typeface="Helvetica Neue" panose="02000503000000020004" pitchFamily="2" charset="0"/>
              </a:rPr>
              <a:t> </a:t>
            </a:r>
            <a:r>
              <a:rPr lang="en-US" dirty="0" err="1">
                <a:effectLst/>
                <a:latin typeface="Helvetica Neue" panose="02000503000000020004" pitchFamily="2" charset="0"/>
              </a:rPr>
              <a:t>Hoth</a:t>
            </a:r>
            <a:r>
              <a:rPr lang="en-US" dirty="0">
                <a:effectLst/>
                <a:latin typeface="Helvetica Neue" panose="02000503000000020004" pitchFamily="2" charset="0"/>
              </a:rPr>
              <a:t> 98</a:t>
            </a:r>
          </a:p>
          <a:p>
            <a:endParaRPr lang="en-US" dirty="0">
              <a:effectLst/>
              <a:latin typeface="Helvetica Neue" panose="02000503000000020004" pitchFamily="2" charset="0"/>
            </a:endParaRPr>
          </a:p>
          <a:p>
            <a:r>
              <a:rPr lang="en-US" dirty="0" err="1">
                <a:effectLst/>
                <a:latin typeface="Helvetica Neue" panose="02000503000000020004" pitchFamily="2" charset="0"/>
              </a:rPr>
              <a:t>Hoth</a:t>
            </a:r>
            <a:r>
              <a:rPr lang="en-US" dirty="0">
                <a:effectLst/>
                <a:latin typeface="Helvetica Neue" panose="02000503000000020004" pitchFamily="2" charset="0"/>
              </a:rPr>
              <a:t> </a:t>
            </a:r>
            <a:r>
              <a:rPr lang="en-US" dirty="0" err="1">
                <a:effectLst/>
                <a:latin typeface="Helvetica Neue" panose="02000503000000020004" pitchFamily="2" charset="0"/>
              </a:rPr>
              <a:t>Fondor</a:t>
            </a:r>
            <a:r>
              <a:rPr lang="en-US" dirty="0">
                <a:effectLst/>
                <a:latin typeface="Helvetica Neue" panose="02000503000000020004" pitchFamily="2" charset="0"/>
              </a:rPr>
              <a:t> 86</a:t>
            </a:r>
          </a:p>
          <a:p>
            <a:endParaRPr lang="en-US" dirty="0">
              <a:effectLst/>
              <a:latin typeface="Helvetica Neue" panose="02000503000000020004" pitchFamily="2" charset="0"/>
            </a:endParaRPr>
          </a:p>
          <a:p>
            <a:r>
              <a:rPr lang="en-US" dirty="0">
                <a:effectLst/>
                <a:latin typeface="Helvetica Neue" panose="02000503000000020004" pitchFamily="2" charset="0"/>
              </a:rPr>
              <a:t>Vandor-1 </a:t>
            </a:r>
            <a:r>
              <a:rPr lang="en-US" dirty="0" err="1">
                <a:effectLst/>
                <a:latin typeface="Helvetica Neue" panose="02000503000000020004" pitchFamily="2" charset="0"/>
              </a:rPr>
              <a:t>Bespin</a:t>
            </a:r>
            <a:r>
              <a:rPr lang="en-US" dirty="0">
                <a:effectLst/>
                <a:latin typeface="Helvetica Neue" panose="02000503000000020004" pitchFamily="2" charset="0"/>
              </a:rPr>
              <a:t> 142</a:t>
            </a:r>
          </a:p>
          <a:p>
            <a:endParaRPr lang="en-US" dirty="0">
              <a:effectLst/>
              <a:latin typeface="Helvetica Neue" panose="02000503000000020004" pitchFamily="2" charset="0"/>
            </a:endParaRPr>
          </a:p>
          <a:p>
            <a:r>
              <a:rPr lang="en-US" dirty="0" err="1">
                <a:effectLst/>
                <a:latin typeface="Helvetica Neue" panose="02000503000000020004" pitchFamily="2" charset="0"/>
              </a:rPr>
              <a:t>Iridonia</a:t>
            </a:r>
            <a:r>
              <a:rPr lang="en-US" dirty="0">
                <a:effectLst/>
                <a:latin typeface="Helvetica Neue" panose="02000503000000020004" pitchFamily="2" charset="0"/>
              </a:rPr>
              <a:t> Vandor-1 92</a:t>
            </a:r>
          </a:p>
          <a:p>
            <a:endParaRPr lang="en-US" dirty="0">
              <a:effectLst/>
              <a:latin typeface="Helvetica Neue" panose="02000503000000020004" pitchFamily="2" charset="0"/>
            </a:endParaRPr>
          </a:p>
          <a:p>
            <a:r>
              <a:rPr lang="en-US" dirty="0">
                <a:effectLst/>
                <a:latin typeface="Helvetica Neue" panose="02000503000000020004" pitchFamily="2" charset="0"/>
              </a:rPr>
              <a:t>Polis Massa </a:t>
            </a:r>
            <a:r>
              <a:rPr lang="en-US" dirty="0" err="1">
                <a:effectLst/>
                <a:latin typeface="Helvetica Neue" panose="02000503000000020004" pitchFamily="2" charset="0"/>
              </a:rPr>
              <a:t>Iridonia</a:t>
            </a:r>
            <a:r>
              <a:rPr lang="en-US" dirty="0">
                <a:effectLst/>
                <a:latin typeface="Helvetica Neue" panose="02000503000000020004" pitchFamily="2" charset="0"/>
              </a:rPr>
              <a:t> 87</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Alternate format</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Coruscant	|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Tatooine	|	118</a:t>
            </a: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	71</a:t>
            </a: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	151</a:t>
            </a:r>
          </a:p>
          <a:p>
            <a:r>
              <a:rPr lang="en-US" dirty="0">
                <a:effectLst/>
                <a:latin typeface="Helvetica Neue" panose="02000503000000020004" pitchFamily="2" charset="0"/>
              </a:rPr>
              <a:t>Tatooine	|	</a:t>
            </a:r>
            <a:r>
              <a:rPr lang="en-US" dirty="0" err="1">
                <a:effectLst/>
                <a:latin typeface="Helvetica Neue" panose="02000503000000020004" pitchFamily="2" charset="0"/>
              </a:rPr>
              <a:t>Lotho</a:t>
            </a:r>
            <a:r>
              <a:rPr lang="en-US" dirty="0">
                <a:effectLst/>
                <a:latin typeface="Helvetica Neue" panose="02000503000000020004" pitchFamily="2" charset="0"/>
              </a:rPr>
              <a:t> Minor	|	111</a:t>
            </a:r>
          </a:p>
          <a:p>
            <a:r>
              <a:rPr lang="en-US" dirty="0" err="1">
                <a:effectLst/>
                <a:latin typeface="Helvetica Neue" panose="02000503000000020004" pitchFamily="2" charset="0"/>
              </a:rPr>
              <a:t>Lotho</a:t>
            </a:r>
            <a:r>
              <a:rPr lang="en-US" dirty="0">
                <a:effectLst/>
                <a:latin typeface="Helvetica Neue" panose="02000503000000020004" pitchFamily="2" charset="0"/>
              </a:rPr>
              <a:t> Minor	|	</a:t>
            </a:r>
            <a:r>
              <a:rPr lang="en-US" dirty="0" err="1">
                <a:effectLst/>
                <a:latin typeface="Helvetica Neue" panose="02000503000000020004" pitchFamily="2" charset="0"/>
              </a:rPr>
              <a:t>Mandalore</a:t>
            </a:r>
            <a:r>
              <a:rPr lang="en-US" dirty="0">
                <a:effectLst/>
                <a:latin typeface="Helvetica Neue" panose="02000503000000020004" pitchFamily="2" charset="0"/>
              </a:rPr>
              <a:t>	|	70</a:t>
            </a:r>
          </a:p>
          <a:p>
            <a:r>
              <a:rPr lang="en-US" dirty="0" err="1">
                <a:effectLst/>
                <a:latin typeface="Helvetica Neue" panose="02000503000000020004" pitchFamily="2" charset="0"/>
              </a:rPr>
              <a:t>Mandalore</a:t>
            </a:r>
            <a:r>
              <a:rPr lang="en-US" dirty="0">
                <a:effectLst/>
                <a:latin typeface="Helvetica Neue" panose="02000503000000020004" pitchFamily="2" charset="0"/>
              </a:rPr>
              <a:t>	|	Dagobah	|	75</a:t>
            </a:r>
          </a:p>
          <a:p>
            <a:r>
              <a:rPr lang="en-US" dirty="0">
                <a:effectLst/>
                <a:latin typeface="Helvetica Neue" panose="02000503000000020004" pitchFamily="2" charset="0"/>
              </a:rPr>
              <a:t>Dagobah	|	</a:t>
            </a:r>
            <a:r>
              <a:rPr lang="en-US" dirty="0" err="1">
                <a:effectLst/>
                <a:latin typeface="Helvetica Neue" panose="02000503000000020004" pitchFamily="2" charset="0"/>
              </a:rPr>
              <a:t>Zygerria</a:t>
            </a:r>
            <a:r>
              <a:rPr lang="en-US" dirty="0">
                <a:effectLst/>
                <a:latin typeface="Helvetica Neue" panose="02000503000000020004" pitchFamily="2" charset="0"/>
              </a:rPr>
              <a:t>	|	120</a:t>
            </a:r>
          </a:p>
          <a:p>
            <a:r>
              <a:rPr lang="en-US" dirty="0" err="1">
                <a:effectLst/>
                <a:latin typeface="Helvetica Neue" panose="02000503000000020004" pitchFamily="2" charset="0"/>
              </a:rPr>
              <a:t>Zygerria</a:t>
            </a:r>
            <a:r>
              <a:rPr lang="en-US" dirty="0">
                <a:effectLst/>
                <a:latin typeface="Helvetica Neue" panose="02000503000000020004" pitchFamily="2" charset="0"/>
              </a:rPr>
              <a:t>	|	</a:t>
            </a:r>
            <a:r>
              <a:rPr lang="en-US" dirty="0" err="1">
                <a:effectLst/>
                <a:latin typeface="Helvetica Neue" panose="02000503000000020004" pitchFamily="2" charset="0"/>
              </a:rPr>
              <a:t>Ryloth</a:t>
            </a:r>
            <a:r>
              <a:rPr lang="en-US" dirty="0">
                <a:effectLst/>
                <a:latin typeface="Helvetica Neue" panose="02000503000000020004" pitchFamily="2" charset="0"/>
              </a:rPr>
              <a:t>	|	146</a:t>
            </a:r>
          </a:p>
          <a:p>
            <a:r>
              <a:rPr lang="en-US" dirty="0" err="1">
                <a:effectLst/>
                <a:latin typeface="Helvetica Neue" panose="02000503000000020004" pitchFamily="2" charset="0"/>
              </a:rPr>
              <a:t>Zygerria</a:t>
            </a:r>
            <a:r>
              <a:rPr lang="en-US" dirty="0">
                <a:effectLst/>
                <a:latin typeface="Helvetica Neue" panose="02000503000000020004" pitchFamily="2" charset="0"/>
              </a:rPr>
              <a:t>	|	Naboo	|	138</a:t>
            </a:r>
          </a:p>
          <a:p>
            <a:r>
              <a:rPr lang="en-US" dirty="0" err="1">
                <a:effectLst/>
                <a:latin typeface="Helvetica Neue" panose="02000503000000020004" pitchFamily="2" charset="0"/>
              </a:rPr>
              <a:t>Ryloth</a:t>
            </a:r>
            <a:r>
              <a:rPr lang="en-US" dirty="0">
                <a:effectLst/>
                <a:latin typeface="Helvetica Neue" panose="02000503000000020004" pitchFamily="2" charset="0"/>
              </a:rPr>
              <a:t>	|	Naboo	|	97</a:t>
            </a:r>
          </a:p>
          <a:p>
            <a:r>
              <a:rPr lang="en-US" dirty="0" err="1">
                <a:effectLst/>
                <a:latin typeface="Helvetica Neue" panose="02000503000000020004" pitchFamily="2" charset="0"/>
              </a:rPr>
              <a:t>Ryloth</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80</a:t>
            </a:r>
          </a:p>
          <a:p>
            <a:r>
              <a:rPr lang="en-US" dirty="0" err="1">
                <a:effectLst/>
                <a:latin typeface="Helvetica Neue" panose="02000503000000020004" pitchFamily="2" charset="0"/>
              </a:rPr>
              <a:t>Starkiller</a:t>
            </a:r>
            <a:r>
              <a:rPr lang="en-US" dirty="0">
                <a:effectLst/>
                <a:latin typeface="Helvetica Neue" panose="02000503000000020004" pitchFamily="2" charset="0"/>
              </a:rPr>
              <a:t> Base	|	Endor	|	99</a:t>
            </a:r>
          </a:p>
          <a:p>
            <a:r>
              <a:rPr lang="en-US" dirty="0">
                <a:effectLst/>
                <a:latin typeface="Helvetica Neue" panose="02000503000000020004" pitchFamily="2" charset="0"/>
              </a:rPr>
              <a:t>Kessel	|	Naboo	|	101</a:t>
            </a:r>
          </a:p>
          <a:p>
            <a:r>
              <a:rPr lang="en-US" dirty="0">
                <a:effectLst/>
                <a:latin typeface="Helvetica Neue" panose="02000503000000020004" pitchFamily="2" charset="0"/>
              </a:rPr>
              <a:t>Kessel	|	Endor	|	211</a:t>
            </a:r>
          </a:p>
          <a:p>
            <a:r>
              <a:rPr lang="en-US" dirty="0">
                <a:effectLst/>
                <a:latin typeface="Helvetica Neue" panose="02000503000000020004" pitchFamily="2" charset="0"/>
              </a:rPr>
              <a:t>Kessel	|	</a:t>
            </a:r>
            <a:r>
              <a:rPr lang="en-US" dirty="0" err="1">
                <a:effectLst/>
                <a:latin typeface="Helvetica Neue" panose="02000503000000020004" pitchFamily="2" charset="0"/>
              </a:rPr>
              <a:t>Geonosis</a:t>
            </a:r>
            <a:r>
              <a:rPr lang="en-US" dirty="0">
                <a:effectLst/>
                <a:latin typeface="Helvetica Neue" panose="02000503000000020004" pitchFamily="2" charset="0"/>
              </a:rPr>
              <a:t>	|	90</a:t>
            </a:r>
          </a:p>
          <a:p>
            <a:r>
              <a:rPr lang="en-US" dirty="0">
                <a:effectLst/>
                <a:latin typeface="Helvetica Neue" panose="02000503000000020004" pitchFamily="2" charset="0"/>
              </a:rPr>
              <a:t>Kessel	|	</a:t>
            </a:r>
            <a:r>
              <a:rPr lang="en-US" dirty="0" err="1">
                <a:effectLst/>
                <a:latin typeface="Helvetica Neue" panose="02000503000000020004" pitchFamily="2" charset="0"/>
              </a:rPr>
              <a:t>Bespin</a:t>
            </a:r>
            <a:r>
              <a:rPr lang="en-US" dirty="0">
                <a:effectLst/>
                <a:latin typeface="Helvetica Neue" panose="02000503000000020004" pitchFamily="2" charset="0"/>
              </a:rPr>
              <a:t> 	|	85</a:t>
            </a:r>
          </a:p>
          <a:p>
            <a:r>
              <a:rPr lang="en-US" dirty="0" err="1">
                <a:effectLst/>
                <a:latin typeface="Helvetica Neue" panose="02000503000000020004" pitchFamily="2" charset="0"/>
              </a:rPr>
              <a:t>Bespin</a:t>
            </a:r>
            <a:r>
              <a:rPr lang="en-US" dirty="0">
                <a:effectLst/>
                <a:latin typeface="Helvetica Neue" panose="02000503000000020004" pitchFamily="2" charset="0"/>
              </a:rPr>
              <a:t>	|	</a:t>
            </a:r>
            <a:r>
              <a:rPr lang="en-US" dirty="0" err="1">
                <a:effectLst/>
                <a:latin typeface="Helvetica Neue" panose="02000503000000020004" pitchFamily="2" charset="0"/>
              </a:rPr>
              <a:t>Hoth</a:t>
            </a:r>
            <a:r>
              <a:rPr lang="en-US" dirty="0">
                <a:effectLst/>
                <a:latin typeface="Helvetica Neue" panose="02000503000000020004" pitchFamily="2" charset="0"/>
              </a:rPr>
              <a:t>	|	98</a:t>
            </a:r>
          </a:p>
          <a:p>
            <a:r>
              <a:rPr lang="en-US" dirty="0" err="1">
                <a:effectLst/>
                <a:latin typeface="Helvetica Neue" panose="02000503000000020004" pitchFamily="2" charset="0"/>
              </a:rPr>
              <a:t>Hoth</a:t>
            </a:r>
            <a:r>
              <a:rPr lang="en-US" dirty="0">
                <a:effectLst/>
                <a:latin typeface="Helvetica Neue" panose="02000503000000020004" pitchFamily="2" charset="0"/>
              </a:rPr>
              <a:t>	|	</a:t>
            </a:r>
            <a:r>
              <a:rPr lang="en-US" dirty="0" err="1">
                <a:effectLst/>
                <a:latin typeface="Helvetica Neue" panose="02000503000000020004" pitchFamily="2" charset="0"/>
              </a:rPr>
              <a:t>Fondor</a:t>
            </a:r>
            <a:r>
              <a:rPr lang="en-US" dirty="0">
                <a:effectLst/>
                <a:latin typeface="Helvetica Neue" panose="02000503000000020004" pitchFamily="2" charset="0"/>
              </a:rPr>
              <a:t>	|	86</a:t>
            </a:r>
          </a:p>
          <a:p>
            <a:r>
              <a:rPr lang="en-US" dirty="0">
                <a:effectLst/>
                <a:latin typeface="Helvetica Neue" panose="02000503000000020004" pitchFamily="2" charset="0"/>
              </a:rPr>
              <a:t>Vandor-1	|	</a:t>
            </a:r>
            <a:r>
              <a:rPr lang="en-US" dirty="0" err="1">
                <a:effectLst/>
                <a:latin typeface="Helvetica Neue" panose="02000503000000020004" pitchFamily="2" charset="0"/>
              </a:rPr>
              <a:t>Bespin</a:t>
            </a:r>
            <a:r>
              <a:rPr lang="en-US" dirty="0">
                <a:effectLst/>
                <a:latin typeface="Helvetica Neue" panose="02000503000000020004" pitchFamily="2" charset="0"/>
              </a:rPr>
              <a:t>	|	142</a:t>
            </a:r>
          </a:p>
          <a:p>
            <a:r>
              <a:rPr lang="en-US" dirty="0" err="1">
                <a:effectLst/>
                <a:latin typeface="Helvetica Neue" panose="02000503000000020004" pitchFamily="2" charset="0"/>
              </a:rPr>
              <a:t>Iridonia</a:t>
            </a:r>
            <a:r>
              <a:rPr lang="en-US" dirty="0">
                <a:effectLst/>
                <a:latin typeface="Helvetica Neue" panose="02000503000000020004" pitchFamily="2" charset="0"/>
              </a:rPr>
              <a:t>	|	Vandor-1	|		|	92</a:t>
            </a:r>
          </a:p>
          <a:p>
            <a:r>
              <a:rPr lang="en-US" dirty="0">
                <a:effectLst/>
                <a:latin typeface="Helvetica Neue" panose="02000503000000020004" pitchFamily="2" charset="0"/>
              </a:rPr>
              <a:t>Polis Massa	|	</a:t>
            </a:r>
            <a:r>
              <a:rPr lang="en-US" dirty="0" err="1">
                <a:effectLst/>
                <a:latin typeface="Helvetica Neue" panose="02000503000000020004" pitchFamily="2" charset="0"/>
              </a:rPr>
              <a:t>Iridonia</a:t>
            </a:r>
            <a:r>
              <a:rPr lang="en-US" dirty="0">
                <a:effectLst/>
                <a:latin typeface="Helvetica Neue" panose="02000503000000020004" pitchFamily="2" charset="0"/>
              </a:rPr>
              <a:t>	|	87</a:t>
            </a:r>
          </a:p>
          <a:p>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72</a:t>
            </a:fld>
            <a:endParaRPr lang="en-US"/>
          </a:p>
        </p:txBody>
      </p:sp>
    </p:spTree>
    <p:extLst>
      <p:ext uri="{BB962C8B-B14F-4D97-AF65-F5344CB8AC3E}">
        <p14:creationId xmlns:p14="http://schemas.microsoft.com/office/powerpoint/2010/main" val="1690135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Correct answer is </a:t>
            </a:r>
            <a:r>
              <a:rPr lang="en-US" dirty="0" err="1">
                <a:effectLst/>
                <a:latin typeface="Helvetica Neue" panose="02000503000000020004" pitchFamily="2" charset="0"/>
              </a:rPr>
              <a:t>Alderaan</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a:t>
            </a:r>
            <a:r>
              <a:rPr lang="en-US" dirty="0" err="1">
                <a:effectLst/>
                <a:latin typeface="Helvetica Neue" panose="02000503000000020004" pitchFamily="2" charset="0"/>
              </a:rPr>
              <a:t>Ryloth</a:t>
            </a:r>
            <a:r>
              <a:rPr lang="en-US" dirty="0">
                <a:effectLst/>
                <a:latin typeface="Helvetica Neue" panose="02000503000000020004" pitchFamily="2" charset="0"/>
              </a:rPr>
              <a:t> – Naboo – Kessel </a:t>
            </a:r>
          </a:p>
          <a:p>
            <a:r>
              <a:rPr lang="en-US" dirty="0"/>
              <a:t>140 + 80 + 97 + 101 = 418</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73</a:t>
            </a:fld>
            <a:endParaRPr lang="en-US"/>
          </a:p>
        </p:txBody>
      </p:sp>
    </p:spTree>
    <p:extLst>
      <p:ext uri="{BB962C8B-B14F-4D97-AF65-F5344CB8AC3E}">
        <p14:creationId xmlns:p14="http://schemas.microsoft.com/office/powerpoint/2010/main" val="2496577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78</a:t>
            </a:fld>
            <a:endParaRPr lang="en-US"/>
          </a:p>
        </p:txBody>
      </p:sp>
    </p:spTree>
    <p:extLst>
      <p:ext uri="{BB962C8B-B14F-4D97-AF65-F5344CB8AC3E}">
        <p14:creationId xmlns:p14="http://schemas.microsoft.com/office/powerpoint/2010/main" val="1087747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Correct answer is </a:t>
            </a:r>
            <a:r>
              <a:rPr lang="en-US" dirty="0" err="1">
                <a:effectLst/>
                <a:latin typeface="Helvetica Neue" panose="02000503000000020004" pitchFamily="2" charset="0"/>
              </a:rPr>
              <a:t>Alderaan</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a:t>
            </a:r>
            <a:r>
              <a:rPr lang="en-US" dirty="0" err="1">
                <a:effectLst/>
                <a:latin typeface="Helvetica Neue" panose="02000503000000020004" pitchFamily="2" charset="0"/>
              </a:rPr>
              <a:t>Ryloth</a:t>
            </a:r>
            <a:r>
              <a:rPr lang="en-US" dirty="0">
                <a:effectLst/>
                <a:latin typeface="Helvetica Neue" panose="02000503000000020004" pitchFamily="2" charset="0"/>
              </a:rPr>
              <a:t> – Naboo – Kessel </a:t>
            </a:r>
          </a:p>
          <a:p>
            <a:r>
              <a:rPr lang="en-US" dirty="0"/>
              <a:t>140 + 80 + 97 + 101 = 418</a:t>
            </a:r>
            <a:endParaRPr lang="en-US" dirty="0">
              <a:effectLst/>
              <a:latin typeface="Helvetica Neue" panose="02000503000000020004" pitchFamily="2" charset="0"/>
            </a:endParaRPr>
          </a:p>
          <a:p>
            <a:endParaRPr lang="en-US" dirty="0"/>
          </a:p>
          <a:p>
            <a:r>
              <a:rPr lang="en-US" dirty="0"/>
              <a:t>https://</a:t>
            </a:r>
            <a:r>
              <a:rPr lang="en-US" dirty="0" err="1"/>
              <a:t>chat.openai.com</a:t>
            </a:r>
            <a:r>
              <a:rPr lang="en-US" dirty="0"/>
              <a:t>/share/fc218121-85f4-4cd8-bbad-d34a7b702599</a:t>
            </a:r>
          </a:p>
        </p:txBody>
      </p:sp>
      <p:sp>
        <p:nvSpPr>
          <p:cNvPr id="4" name="Slide Number Placeholder 3"/>
          <p:cNvSpPr>
            <a:spLocks noGrp="1"/>
          </p:cNvSpPr>
          <p:nvPr>
            <p:ph type="sldNum" sz="quarter" idx="5"/>
          </p:nvPr>
        </p:nvSpPr>
        <p:spPr/>
        <p:txBody>
          <a:bodyPr/>
          <a:lstStyle/>
          <a:p>
            <a:fld id="{16725AFE-A141-6245-ADDB-0375406D4018}" type="slidenum">
              <a:rPr lang="en-US" smtClean="0"/>
              <a:t>79</a:t>
            </a:fld>
            <a:endParaRPr lang="en-US"/>
          </a:p>
        </p:txBody>
      </p:sp>
    </p:spTree>
    <p:extLst>
      <p:ext uri="{BB962C8B-B14F-4D97-AF65-F5344CB8AC3E}">
        <p14:creationId xmlns:p14="http://schemas.microsoft.com/office/powerpoint/2010/main" val="2693454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chat.openai.com</a:t>
            </a:r>
            <a:r>
              <a:rPr lang="en-US" dirty="0"/>
              <a:t>/share/fc218121-85f4-4cd8-bbad-d34a7b702599</a:t>
            </a:r>
          </a:p>
        </p:txBody>
      </p:sp>
      <p:sp>
        <p:nvSpPr>
          <p:cNvPr id="4" name="Slide Number Placeholder 3"/>
          <p:cNvSpPr>
            <a:spLocks noGrp="1"/>
          </p:cNvSpPr>
          <p:nvPr>
            <p:ph type="sldNum" sz="quarter" idx="5"/>
          </p:nvPr>
        </p:nvSpPr>
        <p:spPr/>
        <p:txBody>
          <a:bodyPr/>
          <a:lstStyle/>
          <a:p>
            <a:fld id="{16725AFE-A141-6245-ADDB-0375406D4018}" type="slidenum">
              <a:rPr lang="en-US" smtClean="0"/>
              <a:t>80</a:t>
            </a:fld>
            <a:endParaRPr lang="en-US"/>
          </a:p>
        </p:txBody>
      </p:sp>
    </p:spTree>
    <p:extLst>
      <p:ext uri="{BB962C8B-B14F-4D97-AF65-F5344CB8AC3E}">
        <p14:creationId xmlns:p14="http://schemas.microsoft.com/office/powerpoint/2010/main" val="234073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GPT-3 was released in 2020.</a:t>
            </a:r>
            <a:br>
              <a:rPr lang="en-US" dirty="0"/>
            </a:br>
            <a:r>
              <a:rPr lang="en-US" dirty="0"/>
              <a:t>https://</a:t>
            </a:r>
            <a:r>
              <a:rPr lang="en-US" dirty="0" err="1"/>
              <a:t>openai.com</a:t>
            </a:r>
            <a:r>
              <a:rPr lang="en-US" dirty="0"/>
              <a:t>/research/language-models-are-few-shot-learners</a:t>
            </a:r>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81082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/blog/customizing-gpt-3</a:t>
            </a:r>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2742795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openai.com</a:t>
            </a:r>
            <a:r>
              <a:rPr lang="en-US" dirty="0"/>
              <a:t>/blog/customizing-gpt-3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174267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/research/instruction-following</a:t>
            </a:r>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1152278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Quality ratings of model outputs on a 1–7 scale (y-axis), for various model sizes (x-axis), on prompts submitted to </a:t>
            </a:r>
            <a:r>
              <a:rPr lang="en-US" dirty="0" err="1">
                <a:effectLst/>
              </a:rPr>
              <a:t>InstructGPT</a:t>
            </a:r>
            <a:r>
              <a:rPr lang="en-US" dirty="0">
                <a:effectLst/>
              </a:rPr>
              <a:t> models on our API. </a:t>
            </a:r>
            <a:r>
              <a:rPr lang="en-US" dirty="0" err="1">
                <a:effectLst/>
              </a:rPr>
              <a:t>InstructGPT</a:t>
            </a:r>
            <a:r>
              <a:rPr lang="en-US" dirty="0">
                <a:effectLst/>
              </a:rPr>
              <a:t> outputs are given much higher scores by our labelers than outputs from GPT-3 with a few-shot prompt and without, as well as models fine-tuned with supervised learning. We find similar results for prompts submitted to GPT-3 models on the API.</a:t>
            </a:r>
          </a:p>
          <a:p>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2589533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151277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a:xfrm>
            <a:off x="399673" y="1348547"/>
            <a:ext cx="10515600" cy="4793836"/>
          </a:xfrm>
          <a:prstGeom prst="rect">
            <a:avLst/>
          </a:prstGeom>
        </p:spPr>
        <p:txBody>
          <a:bodyPr>
            <a:normAutofit/>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166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a:xfrm>
            <a:off x="399673" y="365125"/>
            <a:ext cx="10954127" cy="77205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399673" y="164369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5733673" y="164369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12/7/23</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8" name="Google Shape;18;p11"/>
          <p:cNvSpPr txBox="1"/>
          <p:nvPr/>
        </p:nvSpPr>
        <p:spPr>
          <a:xfrm>
            <a:off x="709153" y="5325535"/>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5DAC"/>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Professor Chris </a:t>
            </a:r>
            <a:r>
              <a:rPr lang="en-US" sz="2400" b="1" i="0" u="none" strike="noStrike" cap="none" dirty="0" err="1">
                <a:solidFill>
                  <a:srgbClr val="005DAC"/>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Callison</a:t>
            </a:r>
            <a:r>
              <a:rPr lang="en-US" sz="2400" b="1" i="0" u="none" strike="noStrike" cap="none" dirty="0">
                <a:solidFill>
                  <a:srgbClr val="005DAC"/>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rPr>
              <a:t>-Burch</a:t>
            </a:r>
            <a:endParaRPr sz="1400" b="1" i="0" u="none" strike="noStrike" cap="none" dirty="0">
              <a:solidFill>
                <a:srgbClr val="005DAC"/>
              </a:solidFill>
              <a:latin typeface="Open Sans SemiBold" panose="020B0606030504020204" pitchFamily="34" charset="0"/>
              <a:ea typeface="Open Sans SemiBold" panose="020B0606030504020204" pitchFamily="34" charset="0"/>
              <a:cs typeface="Open Sans SemiBold" panose="020B0606030504020204" pitchFamily="34" charset="0"/>
              <a:sym typeface="Open Sans"/>
            </a:endParaRPr>
          </a:p>
        </p:txBody>
      </p:sp>
      <p:pic>
        <p:nvPicPr>
          <p:cNvPr id="19" name="Google Shape;19;p11"/>
          <p:cNvPicPr preferRelativeResize="0"/>
          <p:nvPr/>
        </p:nvPicPr>
        <p:blipFill rotWithShape="1">
          <a:blip r:embed="rId2"/>
          <a:srcRect l="21072" r="16970" b="-5339"/>
          <a:stretch/>
        </p:blipFill>
        <p:spPr>
          <a:xfrm>
            <a:off x="6291360" y="0"/>
            <a:ext cx="5900640" cy="6858000"/>
          </a:xfrm>
          <a:prstGeom prst="rect">
            <a:avLst/>
          </a:prstGeom>
          <a:noFill/>
          <a:ln>
            <a:noFill/>
          </a:ln>
        </p:spPr>
      </p:pic>
      <p:pic>
        <p:nvPicPr>
          <p:cNvPr id="21" name="Google Shape;21;p11"/>
          <p:cNvPicPr preferRelativeResize="0"/>
          <p:nvPr userDrawn="1"/>
        </p:nvPicPr>
        <p:blipFill rotWithShape="1">
          <a:blip r:embed="rId3">
            <a:alphaModFix/>
            <a:extLst>
              <a:ext uri="{28A0092B-C50C-407E-A947-70E740481C1C}">
                <a14:useLocalDpi xmlns:a14="http://schemas.microsoft.com/office/drawing/2010/main"/>
              </a:ext>
            </a:extLst>
          </a:blip>
          <a:srcRect r="-12321"/>
          <a:stretch/>
        </p:blipFill>
        <p:spPr>
          <a:xfrm>
            <a:off x="6541756" y="5536387"/>
            <a:ext cx="2244059" cy="695625"/>
          </a:xfrm>
          <a:prstGeom prst="rect">
            <a:avLst/>
          </a:prstGeom>
          <a:noFill/>
          <a:ln>
            <a:noFill/>
          </a:ln>
          <a:effectLst>
            <a:outerShdw blurRad="985838" dist="28575" algn="bl" rotWithShape="0">
              <a:srgbClr val="000000">
                <a:alpha val="85880"/>
              </a:srgbClr>
            </a:outerShdw>
          </a:effectLst>
        </p:spPr>
      </p:pic>
      <p:sp>
        <p:nvSpPr>
          <p:cNvPr id="9" name="Google Shape;28;p12">
            <a:extLst>
              <a:ext uri="{FF2B5EF4-FFF2-40B4-BE49-F238E27FC236}">
                <a16:creationId xmlns:a16="http://schemas.microsoft.com/office/drawing/2014/main" id="{13F67942-46AD-7245-9F0E-10BF125D2914}"/>
              </a:ext>
            </a:extLst>
          </p:cNvPr>
          <p:cNvSpPr/>
          <p:nvPr userDrawn="1"/>
        </p:nvSpPr>
        <p:spPr>
          <a:xfrm>
            <a:off x="0" y="6442864"/>
            <a:ext cx="12192000" cy="415135"/>
          </a:xfrm>
          <a:prstGeom prst="rect">
            <a:avLst/>
          </a:prstGeom>
          <a:solidFill>
            <a:schemeClr val="accent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05162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100"/>
        <p:cNvGrpSpPr/>
        <p:nvPr/>
      </p:nvGrpSpPr>
      <p:grpSpPr>
        <a:xfrm>
          <a:off x="0" y="0"/>
          <a:ext cx="0" cy="0"/>
          <a:chOff x="0" y="0"/>
          <a:chExt cx="0" cy="0"/>
        </a:xfrm>
      </p:grpSpPr>
      <p:sp>
        <p:nvSpPr>
          <p:cNvPr id="5" name="Rectangle 4">
            <a:extLst>
              <a:ext uri="{FF2B5EF4-FFF2-40B4-BE49-F238E27FC236}">
                <a16:creationId xmlns:a16="http://schemas.microsoft.com/office/drawing/2014/main" id="{D9E48907-ADF4-FD50-9C30-8985A0DD2E80}"/>
              </a:ext>
            </a:extLst>
          </p:cNvPr>
          <p:cNvSpPr/>
          <p:nvPr userDrawn="1"/>
        </p:nvSpPr>
        <p:spPr>
          <a:xfrm>
            <a:off x="10955867" y="0"/>
            <a:ext cx="1236133" cy="3996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75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100"/>
        <p:cNvGrpSpPr/>
        <p:nvPr/>
      </p:nvGrpSpPr>
      <p:grpSpPr>
        <a:xfrm>
          <a:off x="0" y="0"/>
          <a:ext cx="0" cy="0"/>
          <a:chOff x="0" y="0"/>
          <a:chExt cx="0" cy="0"/>
        </a:xfrm>
      </p:grpSpPr>
      <p:sp>
        <p:nvSpPr>
          <p:cNvPr id="5" name="Rectangle 4">
            <a:extLst>
              <a:ext uri="{FF2B5EF4-FFF2-40B4-BE49-F238E27FC236}">
                <a16:creationId xmlns:a16="http://schemas.microsoft.com/office/drawing/2014/main" id="{D9E48907-ADF4-FD50-9C30-8985A0DD2E80}"/>
              </a:ext>
            </a:extLst>
          </p:cNvPr>
          <p:cNvSpPr/>
          <p:nvPr userDrawn="1"/>
        </p:nvSpPr>
        <p:spPr>
          <a:xfrm>
            <a:off x="10955867" y="0"/>
            <a:ext cx="1236133" cy="39962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3B1334A-82CD-4F4E-9611-9525DD00D837}"/>
              </a:ext>
            </a:extLst>
          </p:cNvPr>
          <p:cNvSpPr/>
          <p:nvPr userDrawn="1"/>
        </p:nvSpPr>
        <p:spPr>
          <a:xfrm>
            <a:off x="0" y="1"/>
            <a:ext cx="12310533"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355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100"/>
        <p:cNvGrpSpPr/>
        <p:nvPr/>
      </p:nvGrpSpPr>
      <p:grpSpPr>
        <a:xfrm>
          <a:off x="0" y="0"/>
          <a:ext cx="0" cy="0"/>
          <a:chOff x="0" y="0"/>
          <a:chExt cx="0" cy="0"/>
        </a:xfrm>
      </p:grpSpPr>
    </p:spTree>
    <p:extLst>
      <p:ext uri="{BB962C8B-B14F-4D97-AF65-F5344CB8AC3E}">
        <p14:creationId xmlns:p14="http://schemas.microsoft.com/office/powerpoint/2010/main" val="250898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956000" y="1729100"/>
            <a:ext cx="113608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399969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41676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chemeClr val="accent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0"/>
          <a:srcRect l="27284" t="728" r="62014" b="-728"/>
          <a:stretch/>
        </p:blipFill>
        <p:spPr>
          <a:xfrm>
            <a:off x="11603925" y="0"/>
            <a:ext cx="590700" cy="3772950"/>
          </a:xfrm>
          <a:prstGeom prst="rect">
            <a:avLst/>
          </a:prstGeom>
          <a:noFill/>
          <a:ln>
            <a:noFill/>
          </a:ln>
        </p:spPr>
      </p:pic>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60" r:id="rId3"/>
    <p:sldLayoutId id="2147483663" r:id="rId4"/>
    <p:sldLayoutId id="2147483667" r:id="rId5"/>
    <p:sldLayoutId id="2147483666" r:id="rId6"/>
    <p:sldLayoutId id="2147483668" r:id="rId7"/>
    <p:sldLayoutId id="2147483669" r:id="rId8"/>
  </p:sldLayoutIdLst>
  <p:txStyles>
    <p:titleStyle>
      <a:lvl1pPr algn="l" defTabSz="914400" rtl="0" eaLnBrk="1" latinLnBrk="0" hangingPunct="1">
        <a:lnSpc>
          <a:spcPct val="90000"/>
        </a:lnSpc>
        <a:spcBef>
          <a:spcPct val="0"/>
        </a:spcBef>
        <a:buNone/>
        <a:defRPr sz="3200" b="1" i="0" kern="1200" baseline="0">
          <a:solidFill>
            <a:srgbClr val="005DAC"/>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www.theverge.com/2016/3/23/11290200/tay-ai-chatbot-released-microsof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bZQun8Y4L2A"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hyperlink" Target="https://www.ntd.com/house-judiciary-subcommittee-holds-hearing-on-interoperability-of-ai-and-copyright-law_919926.html" TargetMode="External"/><Relationship Id="rId2" Type="http://schemas.openxmlformats.org/officeDocument/2006/relationships/hyperlink" Target="https://targetednews.com/pr_disp.php?pr_id=8165677" TargetMode="External"/><Relationship Id="rId1" Type="http://schemas.openxmlformats.org/officeDocument/2006/relationships/slideLayout" Target="../slideLayouts/slideLayout5.xml"/><Relationship Id="rId5" Type="http://schemas.openxmlformats.org/officeDocument/2006/relationships/hyperlink" Target="https://ipwatchdog.com/2023/05/17/artists-tell-house-ip-subcommittee-ai-hearing-data-content-livelihood/id=160980/" TargetMode="External"/><Relationship Id="rId4" Type="http://schemas.openxmlformats.org/officeDocument/2006/relationships/hyperlink" Target="https://rainnews.com/judiciary-committee-hears-testimony-on-the-intersection-of-ai-and-copyright/"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hyperlink" Target="https://arxiv.org/abs/2005.14165"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hyperlink" Target="https://arxiv.org/abs/2201.11903"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arxiv.org/abs/2109.01652"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5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hyperlink" Target="https://aclanthology.org/2022.emnlp-main.340/"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hyperlink" Target="https://www.ntd.com/house-judiciary-subcommittee-holds-hearing-on-interoperability-of-ai-and-copyright-law_919926.html" TargetMode="External"/><Relationship Id="rId2" Type="http://schemas.openxmlformats.org/officeDocument/2006/relationships/hyperlink" Target="https://targetednews.com/pr_disp.php?pr_id=8165677" TargetMode="External"/><Relationship Id="rId1" Type="http://schemas.openxmlformats.org/officeDocument/2006/relationships/slideLayout" Target="../slideLayouts/slideLayout4.xml"/><Relationship Id="rId5" Type="http://schemas.openxmlformats.org/officeDocument/2006/relationships/hyperlink" Target="https://ipwatchdog.com/2023/05/17/artists-tell-house-ip-subcommittee-ai-hearing-data-content-livelihood/id=160980/" TargetMode="External"/><Relationship Id="rId4" Type="http://schemas.openxmlformats.org/officeDocument/2006/relationships/hyperlink" Target="https://rainnews.com/judiciary-committee-hears-testimony-on-the-intersection-of-ai-and-copyright/"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8.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abs/2302.04761" TargetMode="External"/><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68.emf"/></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abs/2309.05542"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88993" y="1760289"/>
            <a:ext cx="5605255" cy="221674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800"/>
              <a:buNone/>
            </a:pPr>
            <a:r>
              <a:rPr lang="en-US" sz="5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State of the Art </a:t>
            </a:r>
            <a:br>
              <a:rPr lang="en-US" sz="5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br>
            <a:r>
              <a:rPr lang="en-US" sz="5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Large Language Models</a:t>
            </a:r>
          </a:p>
        </p:txBody>
      </p:sp>
    </p:spTree>
    <p:extLst>
      <p:ext uri="{BB962C8B-B14F-4D97-AF65-F5344CB8AC3E}">
        <p14:creationId xmlns:p14="http://schemas.microsoft.com/office/powerpoint/2010/main" val="3732468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7E294533-D0E9-3DA8-8544-E5B6BCC7C262}"/>
              </a:ext>
            </a:extLst>
          </p:cNvPr>
          <p:cNvPicPr>
            <a:picLocks noChangeAspect="1"/>
          </p:cNvPicPr>
          <p:nvPr/>
        </p:nvPicPr>
        <p:blipFill>
          <a:blip r:embed="rId2"/>
          <a:stretch>
            <a:fillRect/>
          </a:stretch>
        </p:blipFill>
        <p:spPr>
          <a:xfrm>
            <a:off x="313878" y="752364"/>
            <a:ext cx="11564244" cy="5686216"/>
          </a:xfrm>
          <a:prstGeom prst="rect">
            <a:avLst/>
          </a:prstGeom>
        </p:spPr>
      </p:pic>
      <p:sp>
        <p:nvSpPr>
          <p:cNvPr id="19" name="TextBox 18">
            <a:extLst>
              <a:ext uri="{FF2B5EF4-FFF2-40B4-BE49-F238E27FC236}">
                <a16:creationId xmlns:a16="http://schemas.microsoft.com/office/drawing/2014/main" id="{A6A80BC1-5CF1-5513-6792-C2583B2D128E}"/>
              </a:ext>
            </a:extLst>
          </p:cNvPr>
          <p:cNvSpPr txBox="1"/>
          <p:nvPr/>
        </p:nvSpPr>
        <p:spPr>
          <a:xfrm>
            <a:off x="8418276" y="1561781"/>
            <a:ext cx="3050835" cy="430887"/>
          </a:xfrm>
          <a:prstGeom prst="rect">
            <a:avLst/>
          </a:prstGeom>
          <a:noFill/>
        </p:spPr>
        <p:txBody>
          <a:bodyPr wrap="none" rtlCol="0">
            <a:spAutoFit/>
          </a:bodyPr>
          <a:lstStyle/>
          <a:p>
            <a:r>
              <a:rPr lang="en-US" sz="2200" b="1" dirty="0">
                <a:latin typeface="Chalkduster" panose="03050602040202020205" pitchFamily="66" charset="77"/>
              </a:rPr>
              <a:t>Few shot example</a:t>
            </a:r>
          </a:p>
        </p:txBody>
      </p:sp>
      <p:sp>
        <p:nvSpPr>
          <p:cNvPr id="3" name="Rectangle 2">
            <a:extLst>
              <a:ext uri="{FF2B5EF4-FFF2-40B4-BE49-F238E27FC236}">
                <a16:creationId xmlns:a16="http://schemas.microsoft.com/office/drawing/2014/main" id="{1FD66701-7DC2-E196-73B1-060970714CD3}"/>
              </a:ext>
            </a:extLst>
          </p:cNvPr>
          <p:cNvSpPr/>
          <p:nvPr/>
        </p:nvSpPr>
        <p:spPr>
          <a:xfrm>
            <a:off x="530772" y="2895599"/>
            <a:ext cx="10200290" cy="1287517"/>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548330D-CE76-6329-80AC-74B39CA569CF}"/>
              </a:ext>
            </a:extLst>
          </p:cNvPr>
          <p:cNvSpPr/>
          <p:nvPr/>
        </p:nvSpPr>
        <p:spPr>
          <a:xfrm>
            <a:off x="3000702" y="2874581"/>
            <a:ext cx="8660526" cy="1287517"/>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7611120-B3FC-67F7-FF22-1D50FB47E2B6}"/>
              </a:ext>
            </a:extLst>
          </p:cNvPr>
          <p:cNvSpPr/>
          <p:nvPr/>
        </p:nvSpPr>
        <p:spPr>
          <a:xfrm>
            <a:off x="530772" y="3331781"/>
            <a:ext cx="10200290" cy="1287517"/>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5215A7-A434-F916-6F97-0CF14DDB7A5F}"/>
              </a:ext>
            </a:extLst>
          </p:cNvPr>
          <p:cNvSpPr/>
          <p:nvPr/>
        </p:nvSpPr>
        <p:spPr>
          <a:xfrm>
            <a:off x="2391102" y="3316018"/>
            <a:ext cx="9270126" cy="1287517"/>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2D5EA5C-A827-7E98-2EAE-387234B48F98}"/>
              </a:ext>
            </a:extLst>
          </p:cNvPr>
          <p:cNvSpPr/>
          <p:nvPr/>
        </p:nvSpPr>
        <p:spPr>
          <a:xfrm>
            <a:off x="551792" y="3683874"/>
            <a:ext cx="10200290" cy="1287517"/>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40EFB5-9A70-0277-8D38-628BE337DD4B}"/>
              </a:ext>
            </a:extLst>
          </p:cNvPr>
          <p:cNvSpPr/>
          <p:nvPr/>
        </p:nvSpPr>
        <p:spPr>
          <a:xfrm>
            <a:off x="2412122" y="3668111"/>
            <a:ext cx="9165023" cy="1287517"/>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66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P spid="4" grpId="0" animBg="1"/>
      <p:bldP spid="5" grpId="0" animBg="1"/>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7E294533-D0E9-3DA8-8544-E5B6BCC7C262}"/>
              </a:ext>
            </a:extLst>
          </p:cNvPr>
          <p:cNvPicPr>
            <a:picLocks noChangeAspect="1"/>
          </p:cNvPicPr>
          <p:nvPr/>
        </p:nvPicPr>
        <p:blipFill>
          <a:blip r:embed="rId2"/>
          <a:stretch>
            <a:fillRect/>
          </a:stretch>
        </p:blipFill>
        <p:spPr>
          <a:xfrm>
            <a:off x="313878" y="752364"/>
            <a:ext cx="11564244" cy="5686216"/>
          </a:xfrm>
          <a:prstGeom prst="rect">
            <a:avLst/>
          </a:prstGeom>
        </p:spPr>
      </p:pic>
      <p:sp>
        <p:nvSpPr>
          <p:cNvPr id="19" name="TextBox 18">
            <a:extLst>
              <a:ext uri="{FF2B5EF4-FFF2-40B4-BE49-F238E27FC236}">
                <a16:creationId xmlns:a16="http://schemas.microsoft.com/office/drawing/2014/main" id="{A6A80BC1-5CF1-5513-6792-C2583B2D128E}"/>
              </a:ext>
            </a:extLst>
          </p:cNvPr>
          <p:cNvSpPr txBox="1"/>
          <p:nvPr/>
        </p:nvSpPr>
        <p:spPr>
          <a:xfrm>
            <a:off x="8418276" y="1561781"/>
            <a:ext cx="3050835" cy="430887"/>
          </a:xfrm>
          <a:prstGeom prst="rect">
            <a:avLst/>
          </a:prstGeom>
          <a:noFill/>
        </p:spPr>
        <p:txBody>
          <a:bodyPr wrap="none" rtlCol="0">
            <a:spAutoFit/>
          </a:bodyPr>
          <a:lstStyle/>
          <a:p>
            <a:r>
              <a:rPr lang="en-US" sz="2200" b="1" dirty="0">
                <a:latin typeface="Chalkduster" panose="03050602040202020205" pitchFamily="66" charset="77"/>
              </a:rPr>
              <a:t>Few shot example</a:t>
            </a:r>
          </a:p>
        </p:txBody>
      </p:sp>
      <p:grpSp>
        <p:nvGrpSpPr>
          <p:cNvPr id="20" name="Group 19">
            <a:extLst>
              <a:ext uri="{FF2B5EF4-FFF2-40B4-BE49-F238E27FC236}">
                <a16:creationId xmlns:a16="http://schemas.microsoft.com/office/drawing/2014/main" id="{8969DCCE-D5C5-DE8D-6D5C-A7638F08538D}"/>
              </a:ext>
            </a:extLst>
          </p:cNvPr>
          <p:cNvGrpSpPr/>
          <p:nvPr/>
        </p:nvGrpSpPr>
        <p:grpSpPr>
          <a:xfrm>
            <a:off x="413657" y="2911609"/>
            <a:ext cx="2569029" cy="1550314"/>
            <a:chOff x="413657" y="3113314"/>
            <a:chExt cx="2569029" cy="1550314"/>
          </a:xfrm>
        </p:grpSpPr>
        <p:sp>
          <p:nvSpPr>
            <p:cNvPr id="21" name="TextBox 20">
              <a:extLst>
                <a:ext uri="{FF2B5EF4-FFF2-40B4-BE49-F238E27FC236}">
                  <a16:creationId xmlns:a16="http://schemas.microsoft.com/office/drawing/2014/main" id="{56399C77-636D-2B4C-70A4-F3CE60866835}"/>
                </a:ext>
              </a:extLst>
            </p:cNvPr>
            <p:cNvSpPr txBox="1"/>
            <p:nvPr/>
          </p:nvSpPr>
          <p:spPr>
            <a:xfrm>
              <a:off x="662216" y="4232741"/>
              <a:ext cx="2197098" cy="430887"/>
            </a:xfrm>
            <a:prstGeom prst="rect">
              <a:avLst/>
            </a:prstGeom>
            <a:noFill/>
          </p:spPr>
          <p:txBody>
            <a:bodyPr wrap="square">
              <a:spAutoFit/>
            </a:bodyPr>
            <a:lstStyle/>
            <a:p>
              <a:r>
                <a:rPr lang="en-US" sz="2200" b="1" dirty="0">
                  <a:latin typeface="Chalkduster" panose="03050602040202020205" pitchFamily="66" charset="77"/>
                </a:rPr>
                <a:t>Prompts</a:t>
              </a:r>
            </a:p>
          </p:txBody>
        </p:sp>
        <p:sp>
          <p:nvSpPr>
            <p:cNvPr id="22" name="Rounded Rectangle 21">
              <a:extLst>
                <a:ext uri="{FF2B5EF4-FFF2-40B4-BE49-F238E27FC236}">
                  <a16:creationId xmlns:a16="http://schemas.microsoft.com/office/drawing/2014/main" id="{6B11B6E3-70BF-C034-96DC-1A04D57CEFDB}"/>
                </a:ext>
              </a:extLst>
            </p:cNvPr>
            <p:cNvSpPr/>
            <p:nvPr/>
          </p:nvSpPr>
          <p:spPr>
            <a:xfrm>
              <a:off x="413657" y="3113314"/>
              <a:ext cx="2569029" cy="1119427"/>
            </a:xfrm>
            <a:custGeom>
              <a:avLst/>
              <a:gdLst>
                <a:gd name="connsiteX0" fmla="*/ 0 w 2569029"/>
                <a:gd name="connsiteY0" fmla="*/ 186575 h 1119427"/>
                <a:gd name="connsiteX1" fmla="*/ 186575 w 2569029"/>
                <a:gd name="connsiteY1" fmla="*/ 0 h 1119427"/>
                <a:gd name="connsiteX2" fmla="*/ 779462 w 2569029"/>
                <a:gd name="connsiteY2" fmla="*/ 0 h 1119427"/>
                <a:gd name="connsiteX3" fmla="*/ 1306473 w 2569029"/>
                <a:gd name="connsiteY3" fmla="*/ 0 h 1119427"/>
                <a:gd name="connsiteX4" fmla="*/ 1811525 w 2569029"/>
                <a:gd name="connsiteY4" fmla="*/ 0 h 1119427"/>
                <a:gd name="connsiteX5" fmla="*/ 2382454 w 2569029"/>
                <a:gd name="connsiteY5" fmla="*/ 0 h 1119427"/>
                <a:gd name="connsiteX6" fmla="*/ 2569029 w 2569029"/>
                <a:gd name="connsiteY6" fmla="*/ 186575 h 1119427"/>
                <a:gd name="connsiteX7" fmla="*/ 2569029 w 2569029"/>
                <a:gd name="connsiteY7" fmla="*/ 559714 h 1119427"/>
                <a:gd name="connsiteX8" fmla="*/ 2569029 w 2569029"/>
                <a:gd name="connsiteY8" fmla="*/ 932852 h 1119427"/>
                <a:gd name="connsiteX9" fmla="*/ 2382454 w 2569029"/>
                <a:gd name="connsiteY9" fmla="*/ 1119427 h 1119427"/>
                <a:gd name="connsiteX10" fmla="*/ 1833484 w 2569029"/>
                <a:gd name="connsiteY10" fmla="*/ 1119427 h 1119427"/>
                <a:gd name="connsiteX11" fmla="*/ 1306473 w 2569029"/>
                <a:gd name="connsiteY11" fmla="*/ 1119427 h 1119427"/>
                <a:gd name="connsiteX12" fmla="*/ 713586 w 2569029"/>
                <a:gd name="connsiteY12" fmla="*/ 1119427 h 1119427"/>
                <a:gd name="connsiteX13" fmla="*/ 186575 w 2569029"/>
                <a:gd name="connsiteY13" fmla="*/ 1119427 h 1119427"/>
                <a:gd name="connsiteX14" fmla="*/ 0 w 2569029"/>
                <a:gd name="connsiteY14" fmla="*/ 932852 h 1119427"/>
                <a:gd name="connsiteX15" fmla="*/ 0 w 2569029"/>
                <a:gd name="connsiteY15" fmla="*/ 552251 h 1119427"/>
                <a:gd name="connsiteX16" fmla="*/ 0 w 2569029"/>
                <a:gd name="connsiteY16" fmla="*/ 186575 h 111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9029" h="1119427" extrusionOk="0">
                  <a:moveTo>
                    <a:pt x="0" y="186575"/>
                  </a:moveTo>
                  <a:cubicBezTo>
                    <a:pt x="-3392" y="81440"/>
                    <a:pt x="79232" y="1614"/>
                    <a:pt x="186575" y="0"/>
                  </a:cubicBezTo>
                  <a:cubicBezTo>
                    <a:pt x="471344" y="14852"/>
                    <a:pt x="555388" y="-3485"/>
                    <a:pt x="779462" y="0"/>
                  </a:cubicBezTo>
                  <a:cubicBezTo>
                    <a:pt x="1003536" y="3485"/>
                    <a:pt x="1187859" y="16660"/>
                    <a:pt x="1306473" y="0"/>
                  </a:cubicBezTo>
                  <a:cubicBezTo>
                    <a:pt x="1425087" y="-16660"/>
                    <a:pt x="1642650" y="-8771"/>
                    <a:pt x="1811525" y="0"/>
                  </a:cubicBezTo>
                  <a:cubicBezTo>
                    <a:pt x="1980400" y="8771"/>
                    <a:pt x="2103184" y="8590"/>
                    <a:pt x="2382454" y="0"/>
                  </a:cubicBezTo>
                  <a:cubicBezTo>
                    <a:pt x="2488651" y="-6491"/>
                    <a:pt x="2562437" y="82522"/>
                    <a:pt x="2569029" y="186575"/>
                  </a:cubicBezTo>
                  <a:cubicBezTo>
                    <a:pt x="2575961" y="363800"/>
                    <a:pt x="2586764" y="374456"/>
                    <a:pt x="2569029" y="559714"/>
                  </a:cubicBezTo>
                  <a:cubicBezTo>
                    <a:pt x="2551294" y="744972"/>
                    <a:pt x="2559694" y="840086"/>
                    <a:pt x="2569029" y="932852"/>
                  </a:cubicBezTo>
                  <a:cubicBezTo>
                    <a:pt x="2576088" y="1037592"/>
                    <a:pt x="2471667" y="1117190"/>
                    <a:pt x="2382454" y="1119427"/>
                  </a:cubicBezTo>
                  <a:cubicBezTo>
                    <a:pt x="2175986" y="1116318"/>
                    <a:pt x="2003039" y="1132450"/>
                    <a:pt x="1833484" y="1119427"/>
                  </a:cubicBezTo>
                  <a:cubicBezTo>
                    <a:pt x="1663929" y="1106405"/>
                    <a:pt x="1539370" y="1093282"/>
                    <a:pt x="1306473" y="1119427"/>
                  </a:cubicBezTo>
                  <a:cubicBezTo>
                    <a:pt x="1073576" y="1145572"/>
                    <a:pt x="977727" y="1143381"/>
                    <a:pt x="713586" y="1119427"/>
                  </a:cubicBezTo>
                  <a:cubicBezTo>
                    <a:pt x="449445" y="1095473"/>
                    <a:pt x="432114" y="1126458"/>
                    <a:pt x="186575" y="1119427"/>
                  </a:cubicBezTo>
                  <a:cubicBezTo>
                    <a:pt x="78779" y="1120208"/>
                    <a:pt x="-21141" y="1021308"/>
                    <a:pt x="0" y="932852"/>
                  </a:cubicBezTo>
                  <a:cubicBezTo>
                    <a:pt x="-9207" y="754434"/>
                    <a:pt x="-14794" y="641500"/>
                    <a:pt x="0" y="552251"/>
                  </a:cubicBezTo>
                  <a:cubicBezTo>
                    <a:pt x="14794" y="463002"/>
                    <a:pt x="8156" y="353270"/>
                    <a:pt x="0" y="186575"/>
                  </a:cubicBezTo>
                  <a:close/>
                </a:path>
              </a:pathLst>
            </a:custGeom>
            <a:noFill/>
            <a:ln w="6350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20A4E15-78BD-6CC4-9DEB-875388A2657C}"/>
              </a:ext>
            </a:extLst>
          </p:cNvPr>
          <p:cNvGrpSpPr/>
          <p:nvPr/>
        </p:nvGrpSpPr>
        <p:grpSpPr>
          <a:xfrm>
            <a:off x="3073398" y="2932422"/>
            <a:ext cx="7580088" cy="1529501"/>
            <a:chOff x="3073398" y="3134127"/>
            <a:chExt cx="7580088" cy="1529501"/>
          </a:xfrm>
        </p:grpSpPr>
        <p:sp>
          <p:nvSpPr>
            <p:cNvPr id="24" name="TextBox 23">
              <a:extLst>
                <a:ext uri="{FF2B5EF4-FFF2-40B4-BE49-F238E27FC236}">
                  <a16:creationId xmlns:a16="http://schemas.microsoft.com/office/drawing/2014/main" id="{86580B69-0FB5-04B4-1C1C-07E970C3D7FD}"/>
                </a:ext>
              </a:extLst>
            </p:cNvPr>
            <p:cNvSpPr txBox="1"/>
            <p:nvPr/>
          </p:nvSpPr>
          <p:spPr>
            <a:xfrm>
              <a:off x="3321957" y="4232741"/>
              <a:ext cx="6128656" cy="430887"/>
            </a:xfrm>
            <a:prstGeom prst="rect">
              <a:avLst/>
            </a:prstGeom>
            <a:noFill/>
          </p:spPr>
          <p:txBody>
            <a:bodyPr wrap="square">
              <a:spAutoFit/>
            </a:bodyPr>
            <a:lstStyle/>
            <a:p>
              <a:r>
                <a:rPr lang="en-US" sz="2200" b="1" dirty="0">
                  <a:latin typeface="Chalkduster" panose="03050602040202020205" pitchFamily="66" charset="77"/>
                </a:rPr>
                <a:t>Completions</a:t>
              </a:r>
            </a:p>
          </p:txBody>
        </p:sp>
        <p:sp>
          <p:nvSpPr>
            <p:cNvPr id="25" name="Rounded Rectangle 24">
              <a:extLst>
                <a:ext uri="{FF2B5EF4-FFF2-40B4-BE49-F238E27FC236}">
                  <a16:creationId xmlns:a16="http://schemas.microsoft.com/office/drawing/2014/main" id="{6D73D6AE-03C8-A933-1422-A5953451FA01}"/>
                </a:ext>
              </a:extLst>
            </p:cNvPr>
            <p:cNvSpPr/>
            <p:nvPr/>
          </p:nvSpPr>
          <p:spPr>
            <a:xfrm>
              <a:off x="3073398" y="3134127"/>
              <a:ext cx="7580088" cy="1119427"/>
            </a:xfrm>
            <a:custGeom>
              <a:avLst/>
              <a:gdLst>
                <a:gd name="connsiteX0" fmla="*/ 0 w 7580088"/>
                <a:gd name="connsiteY0" fmla="*/ 186575 h 1119427"/>
                <a:gd name="connsiteX1" fmla="*/ 186575 w 7580088"/>
                <a:gd name="connsiteY1" fmla="*/ 0 h 1119427"/>
                <a:gd name="connsiteX2" fmla="*/ 985890 w 7580088"/>
                <a:gd name="connsiteY2" fmla="*/ 0 h 1119427"/>
                <a:gd name="connsiteX3" fmla="*/ 1568997 w 7580088"/>
                <a:gd name="connsiteY3" fmla="*/ 0 h 1119427"/>
                <a:gd name="connsiteX4" fmla="*/ 2080034 w 7580088"/>
                <a:gd name="connsiteY4" fmla="*/ 0 h 1119427"/>
                <a:gd name="connsiteX5" fmla="*/ 2807280 w 7580088"/>
                <a:gd name="connsiteY5" fmla="*/ 0 h 1119427"/>
                <a:gd name="connsiteX6" fmla="*/ 3390387 w 7580088"/>
                <a:gd name="connsiteY6" fmla="*/ 0 h 1119427"/>
                <a:gd name="connsiteX7" fmla="*/ 4189701 w 7580088"/>
                <a:gd name="connsiteY7" fmla="*/ 0 h 1119427"/>
                <a:gd name="connsiteX8" fmla="*/ 4700739 w 7580088"/>
                <a:gd name="connsiteY8" fmla="*/ 0 h 1119427"/>
                <a:gd name="connsiteX9" fmla="*/ 5500054 w 7580088"/>
                <a:gd name="connsiteY9" fmla="*/ 0 h 1119427"/>
                <a:gd name="connsiteX10" fmla="*/ 5939022 w 7580088"/>
                <a:gd name="connsiteY10" fmla="*/ 0 h 1119427"/>
                <a:gd name="connsiteX11" fmla="*/ 6594198 w 7580088"/>
                <a:gd name="connsiteY11" fmla="*/ 0 h 1119427"/>
                <a:gd name="connsiteX12" fmla="*/ 7393513 w 7580088"/>
                <a:gd name="connsiteY12" fmla="*/ 0 h 1119427"/>
                <a:gd name="connsiteX13" fmla="*/ 7580088 w 7580088"/>
                <a:gd name="connsiteY13" fmla="*/ 186575 h 1119427"/>
                <a:gd name="connsiteX14" fmla="*/ 7580088 w 7580088"/>
                <a:gd name="connsiteY14" fmla="*/ 559714 h 1119427"/>
                <a:gd name="connsiteX15" fmla="*/ 7580088 w 7580088"/>
                <a:gd name="connsiteY15" fmla="*/ 932852 h 1119427"/>
                <a:gd name="connsiteX16" fmla="*/ 7393513 w 7580088"/>
                <a:gd name="connsiteY16" fmla="*/ 1119427 h 1119427"/>
                <a:gd name="connsiteX17" fmla="*/ 6666267 w 7580088"/>
                <a:gd name="connsiteY17" fmla="*/ 1119427 h 1119427"/>
                <a:gd name="connsiteX18" fmla="*/ 6227299 w 7580088"/>
                <a:gd name="connsiteY18" fmla="*/ 1119427 h 1119427"/>
                <a:gd name="connsiteX19" fmla="*/ 5716262 w 7580088"/>
                <a:gd name="connsiteY19" fmla="*/ 1119427 h 1119427"/>
                <a:gd name="connsiteX20" fmla="*/ 4916947 w 7580088"/>
                <a:gd name="connsiteY20" fmla="*/ 1119427 h 1119427"/>
                <a:gd name="connsiteX21" fmla="*/ 4261771 w 7580088"/>
                <a:gd name="connsiteY21" fmla="*/ 1119427 h 1119427"/>
                <a:gd name="connsiteX22" fmla="*/ 3750733 w 7580088"/>
                <a:gd name="connsiteY22" fmla="*/ 1119427 h 1119427"/>
                <a:gd name="connsiteX23" fmla="*/ 3095557 w 7580088"/>
                <a:gd name="connsiteY23" fmla="*/ 1119427 h 1119427"/>
                <a:gd name="connsiteX24" fmla="*/ 2656589 w 7580088"/>
                <a:gd name="connsiteY24" fmla="*/ 1119427 h 1119427"/>
                <a:gd name="connsiteX25" fmla="*/ 2217621 w 7580088"/>
                <a:gd name="connsiteY25" fmla="*/ 1119427 h 1119427"/>
                <a:gd name="connsiteX26" fmla="*/ 1562445 w 7580088"/>
                <a:gd name="connsiteY26" fmla="*/ 1119427 h 1119427"/>
                <a:gd name="connsiteX27" fmla="*/ 1051408 w 7580088"/>
                <a:gd name="connsiteY27" fmla="*/ 1119427 h 1119427"/>
                <a:gd name="connsiteX28" fmla="*/ 186575 w 7580088"/>
                <a:gd name="connsiteY28" fmla="*/ 1119427 h 1119427"/>
                <a:gd name="connsiteX29" fmla="*/ 0 w 7580088"/>
                <a:gd name="connsiteY29" fmla="*/ 932852 h 1119427"/>
                <a:gd name="connsiteX30" fmla="*/ 0 w 7580088"/>
                <a:gd name="connsiteY30" fmla="*/ 544788 h 1119427"/>
                <a:gd name="connsiteX31" fmla="*/ 0 w 7580088"/>
                <a:gd name="connsiteY31" fmla="*/ 186575 h 111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580088" h="1119427" extrusionOk="0">
                  <a:moveTo>
                    <a:pt x="0" y="186575"/>
                  </a:moveTo>
                  <a:cubicBezTo>
                    <a:pt x="-3392" y="81440"/>
                    <a:pt x="79232" y="1614"/>
                    <a:pt x="186575" y="0"/>
                  </a:cubicBezTo>
                  <a:cubicBezTo>
                    <a:pt x="491376" y="-33340"/>
                    <a:pt x="809413" y="6663"/>
                    <a:pt x="985890" y="0"/>
                  </a:cubicBezTo>
                  <a:cubicBezTo>
                    <a:pt x="1162368" y="-6663"/>
                    <a:pt x="1311193" y="9383"/>
                    <a:pt x="1568997" y="0"/>
                  </a:cubicBezTo>
                  <a:cubicBezTo>
                    <a:pt x="1826801" y="-9383"/>
                    <a:pt x="1935794" y="3071"/>
                    <a:pt x="2080034" y="0"/>
                  </a:cubicBezTo>
                  <a:cubicBezTo>
                    <a:pt x="2224274" y="-3071"/>
                    <a:pt x="2491354" y="-30139"/>
                    <a:pt x="2807280" y="0"/>
                  </a:cubicBezTo>
                  <a:cubicBezTo>
                    <a:pt x="3123206" y="30139"/>
                    <a:pt x="3148596" y="2126"/>
                    <a:pt x="3390387" y="0"/>
                  </a:cubicBezTo>
                  <a:cubicBezTo>
                    <a:pt x="3632178" y="-2126"/>
                    <a:pt x="3928679" y="-2242"/>
                    <a:pt x="4189701" y="0"/>
                  </a:cubicBezTo>
                  <a:cubicBezTo>
                    <a:pt x="4450723" y="2242"/>
                    <a:pt x="4468538" y="10637"/>
                    <a:pt x="4700739" y="0"/>
                  </a:cubicBezTo>
                  <a:cubicBezTo>
                    <a:pt x="4932940" y="-10637"/>
                    <a:pt x="5200658" y="25866"/>
                    <a:pt x="5500054" y="0"/>
                  </a:cubicBezTo>
                  <a:cubicBezTo>
                    <a:pt x="5799450" y="-25866"/>
                    <a:pt x="5738439" y="-8173"/>
                    <a:pt x="5939022" y="0"/>
                  </a:cubicBezTo>
                  <a:cubicBezTo>
                    <a:pt x="6139605" y="8173"/>
                    <a:pt x="6380257" y="-17325"/>
                    <a:pt x="6594198" y="0"/>
                  </a:cubicBezTo>
                  <a:cubicBezTo>
                    <a:pt x="6808139" y="17325"/>
                    <a:pt x="7155385" y="-34166"/>
                    <a:pt x="7393513" y="0"/>
                  </a:cubicBezTo>
                  <a:cubicBezTo>
                    <a:pt x="7512129" y="-15389"/>
                    <a:pt x="7592210" y="75716"/>
                    <a:pt x="7580088" y="186575"/>
                  </a:cubicBezTo>
                  <a:cubicBezTo>
                    <a:pt x="7581329" y="324620"/>
                    <a:pt x="7598002" y="479335"/>
                    <a:pt x="7580088" y="559714"/>
                  </a:cubicBezTo>
                  <a:cubicBezTo>
                    <a:pt x="7562174" y="640093"/>
                    <a:pt x="7592541" y="793547"/>
                    <a:pt x="7580088" y="932852"/>
                  </a:cubicBezTo>
                  <a:cubicBezTo>
                    <a:pt x="7568515" y="1024991"/>
                    <a:pt x="7486785" y="1104820"/>
                    <a:pt x="7393513" y="1119427"/>
                  </a:cubicBezTo>
                  <a:cubicBezTo>
                    <a:pt x="7170819" y="1086342"/>
                    <a:pt x="6948795" y="1109190"/>
                    <a:pt x="6666267" y="1119427"/>
                  </a:cubicBezTo>
                  <a:cubicBezTo>
                    <a:pt x="6383739" y="1129664"/>
                    <a:pt x="6421788" y="1103542"/>
                    <a:pt x="6227299" y="1119427"/>
                  </a:cubicBezTo>
                  <a:cubicBezTo>
                    <a:pt x="6032810" y="1135312"/>
                    <a:pt x="5838992" y="1126484"/>
                    <a:pt x="5716262" y="1119427"/>
                  </a:cubicBezTo>
                  <a:cubicBezTo>
                    <a:pt x="5593532" y="1112370"/>
                    <a:pt x="5166034" y="1130295"/>
                    <a:pt x="4916947" y="1119427"/>
                  </a:cubicBezTo>
                  <a:cubicBezTo>
                    <a:pt x="4667861" y="1108559"/>
                    <a:pt x="4481939" y="1103774"/>
                    <a:pt x="4261771" y="1119427"/>
                  </a:cubicBezTo>
                  <a:cubicBezTo>
                    <a:pt x="4041603" y="1135080"/>
                    <a:pt x="3995127" y="1095613"/>
                    <a:pt x="3750733" y="1119427"/>
                  </a:cubicBezTo>
                  <a:cubicBezTo>
                    <a:pt x="3506339" y="1143241"/>
                    <a:pt x="3412385" y="1095059"/>
                    <a:pt x="3095557" y="1119427"/>
                  </a:cubicBezTo>
                  <a:cubicBezTo>
                    <a:pt x="2778729" y="1143795"/>
                    <a:pt x="2845185" y="1132427"/>
                    <a:pt x="2656589" y="1119427"/>
                  </a:cubicBezTo>
                  <a:cubicBezTo>
                    <a:pt x="2467993" y="1106427"/>
                    <a:pt x="2395912" y="1140346"/>
                    <a:pt x="2217621" y="1119427"/>
                  </a:cubicBezTo>
                  <a:cubicBezTo>
                    <a:pt x="2039330" y="1098508"/>
                    <a:pt x="1808561" y="1088769"/>
                    <a:pt x="1562445" y="1119427"/>
                  </a:cubicBezTo>
                  <a:cubicBezTo>
                    <a:pt x="1316329" y="1150085"/>
                    <a:pt x="1173058" y="1125204"/>
                    <a:pt x="1051408" y="1119427"/>
                  </a:cubicBezTo>
                  <a:cubicBezTo>
                    <a:pt x="929758" y="1113650"/>
                    <a:pt x="359865" y="1154218"/>
                    <a:pt x="186575" y="1119427"/>
                  </a:cubicBezTo>
                  <a:cubicBezTo>
                    <a:pt x="104982" y="1114722"/>
                    <a:pt x="18996" y="1051545"/>
                    <a:pt x="0" y="932852"/>
                  </a:cubicBezTo>
                  <a:cubicBezTo>
                    <a:pt x="4880" y="848192"/>
                    <a:pt x="7652" y="732374"/>
                    <a:pt x="0" y="544788"/>
                  </a:cubicBezTo>
                  <a:cubicBezTo>
                    <a:pt x="-7652" y="357202"/>
                    <a:pt x="-4121" y="261841"/>
                    <a:pt x="0" y="186575"/>
                  </a:cubicBezTo>
                  <a:close/>
                </a:path>
              </a:pathLst>
            </a:custGeom>
            <a:noFill/>
            <a:ln w="6350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A0595E5-29A4-E651-6CBA-86155C100975}"/>
              </a:ext>
            </a:extLst>
          </p:cNvPr>
          <p:cNvSpPr txBox="1"/>
          <p:nvPr/>
        </p:nvSpPr>
        <p:spPr>
          <a:xfrm>
            <a:off x="7199076" y="4719576"/>
            <a:ext cx="3772186" cy="430887"/>
          </a:xfrm>
          <a:prstGeom prst="rect">
            <a:avLst/>
          </a:prstGeom>
          <a:noFill/>
        </p:spPr>
        <p:txBody>
          <a:bodyPr wrap="none" rtlCol="0">
            <a:spAutoFit/>
          </a:bodyPr>
          <a:lstStyle/>
          <a:p>
            <a:r>
              <a:rPr lang="en-US" sz="2200" b="1" dirty="0">
                <a:latin typeface="Chalkduster" panose="03050602040202020205" pitchFamily="66" charset="77"/>
              </a:rPr>
              <a:t>“In-context Learning”</a:t>
            </a:r>
          </a:p>
        </p:txBody>
      </p:sp>
    </p:spTree>
    <p:extLst>
      <p:ext uri="{BB962C8B-B14F-4D97-AF65-F5344CB8AC3E}">
        <p14:creationId xmlns:p14="http://schemas.microsoft.com/office/powerpoint/2010/main" val="3292434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10;&#10;Description automatically generated with low confidence">
            <a:extLst>
              <a:ext uri="{FF2B5EF4-FFF2-40B4-BE49-F238E27FC236}">
                <a16:creationId xmlns:a16="http://schemas.microsoft.com/office/drawing/2014/main" id="{845F19D9-C025-C176-C2E7-E12DF726E39C}"/>
              </a:ext>
            </a:extLst>
          </p:cNvPr>
          <p:cNvPicPr>
            <a:picLocks noChangeAspect="1"/>
          </p:cNvPicPr>
          <p:nvPr/>
        </p:nvPicPr>
        <p:blipFill rotWithShape="1">
          <a:blip r:embed="rId3"/>
          <a:srcRect b="4661"/>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1B3ABE88-F34E-DB93-9242-0AF931B83AD0}"/>
              </a:ext>
            </a:extLst>
          </p:cNvPr>
          <p:cNvSpPr txBox="1"/>
          <p:nvPr/>
        </p:nvSpPr>
        <p:spPr>
          <a:xfrm>
            <a:off x="0" y="6457675"/>
            <a:ext cx="6236898" cy="369332"/>
          </a:xfrm>
          <a:prstGeom prst="rect">
            <a:avLst/>
          </a:prstGeom>
          <a:noFill/>
        </p:spPr>
        <p:txBody>
          <a:bodyPr wrap="square">
            <a:spAutoFit/>
          </a:bodyPr>
          <a:lstStyle/>
          <a:p>
            <a:r>
              <a:rPr lang="en-US" b="0" i="0" u="none" strike="noStrike" dirty="0">
                <a:solidFill>
                  <a:srgbClr val="000000"/>
                </a:solidFill>
                <a:effectLst/>
                <a:latin typeface="Soehne"/>
              </a:rPr>
              <a:t>December 14, 2021</a:t>
            </a:r>
            <a:endParaRPr lang="en-US" dirty="0"/>
          </a:p>
        </p:txBody>
      </p:sp>
    </p:spTree>
    <p:extLst>
      <p:ext uri="{BB962C8B-B14F-4D97-AF65-F5344CB8AC3E}">
        <p14:creationId xmlns:p14="http://schemas.microsoft.com/office/powerpoint/2010/main" val="2756789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78A27C-A408-4DCD-F3E9-BD77931747AD}"/>
              </a:ext>
            </a:extLst>
          </p:cNvPr>
          <p:cNvPicPr>
            <a:picLocks noChangeAspect="1"/>
          </p:cNvPicPr>
          <p:nvPr/>
        </p:nvPicPr>
        <p:blipFill rotWithShape="1">
          <a:blip r:embed="rId3"/>
          <a:srcRect t="7250" b="2389"/>
          <a:stretch/>
        </p:blipFill>
        <p:spPr>
          <a:xfrm>
            <a:off x="20" y="10"/>
            <a:ext cx="12191980" cy="6857990"/>
          </a:xfrm>
          <a:prstGeom prst="rect">
            <a:avLst/>
          </a:prstGeom>
          <a:noFill/>
        </p:spPr>
      </p:pic>
    </p:spTree>
    <p:extLst>
      <p:ext uri="{BB962C8B-B14F-4D97-AF65-F5344CB8AC3E}">
        <p14:creationId xmlns:p14="http://schemas.microsoft.com/office/powerpoint/2010/main" val="1743711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text&#10;&#10;Description automatically generated with low confidence">
            <a:extLst>
              <a:ext uri="{FF2B5EF4-FFF2-40B4-BE49-F238E27FC236}">
                <a16:creationId xmlns:a16="http://schemas.microsoft.com/office/drawing/2014/main" id="{F2A2F009-F081-C4F8-85DE-686D9EE9B3C1}"/>
              </a:ext>
            </a:extLst>
          </p:cNvPr>
          <p:cNvPicPr>
            <a:picLocks noChangeAspect="1"/>
          </p:cNvPicPr>
          <p:nvPr/>
        </p:nvPicPr>
        <p:blipFill>
          <a:blip r:embed="rId2"/>
          <a:stretch>
            <a:fillRect/>
          </a:stretch>
        </p:blipFill>
        <p:spPr>
          <a:xfrm>
            <a:off x="0" y="515119"/>
            <a:ext cx="9591318" cy="5906180"/>
          </a:xfrm>
          <a:prstGeom prst="rect">
            <a:avLst/>
          </a:prstGeom>
        </p:spPr>
      </p:pic>
      <p:sp>
        <p:nvSpPr>
          <p:cNvPr id="6" name="TextBox 5">
            <a:extLst>
              <a:ext uri="{FF2B5EF4-FFF2-40B4-BE49-F238E27FC236}">
                <a16:creationId xmlns:a16="http://schemas.microsoft.com/office/drawing/2014/main" id="{44E5C02A-D940-0F11-070E-370EDA155C8B}"/>
              </a:ext>
            </a:extLst>
          </p:cNvPr>
          <p:cNvSpPr txBox="1"/>
          <p:nvPr/>
        </p:nvSpPr>
        <p:spPr>
          <a:xfrm>
            <a:off x="1038853" y="263380"/>
            <a:ext cx="8244114" cy="430887"/>
          </a:xfrm>
          <a:prstGeom prst="rect">
            <a:avLst/>
          </a:prstGeom>
          <a:noFill/>
        </p:spPr>
        <p:txBody>
          <a:bodyPr wrap="square">
            <a:spAutoFit/>
          </a:bodyPr>
          <a:lstStyle/>
          <a:p>
            <a:pPr algn="ctr"/>
            <a:r>
              <a:rPr lang="en-US" sz="2200" b="1" dirty="0">
                <a:latin typeface="Chalkduster" panose="03050602040202020205" pitchFamily="66" charset="77"/>
              </a:rPr>
              <a:t>Fine-tuned models don’t need few shot prompts</a:t>
            </a:r>
            <a:endParaRPr lang="en-US" sz="2200" dirty="0"/>
          </a:p>
        </p:txBody>
      </p:sp>
      <p:pic>
        <p:nvPicPr>
          <p:cNvPr id="8" name="Picture 7" descr="A screenshot of a phone&#10;&#10;Description automatically generated with medium confidence">
            <a:extLst>
              <a:ext uri="{FF2B5EF4-FFF2-40B4-BE49-F238E27FC236}">
                <a16:creationId xmlns:a16="http://schemas.microsoft.com/office/drawing/2014/main" id="{CA81023F-3729-7F41-F2F9-A0E1AC02A162}"/>
              </a:ext>
            </a:extLst>
          </p:cNvPr>
          <p:cNvPicPr>
            <a:picLocks noChangeAspect="1"/>
          </p:cNvPicPr>
          <p:nvPr/>
        </p:nvPicPr>
        <p:blipFill>
          <a:blip r:embed="rId3"/>
          <a:stretch>
            <a:fillRect/>
          </a:stretch>
        </p:blipFill>
        <p:spPr>
          <a:xfrm>
            <a:off x="9591318" y="478823"/>
            <a:ext cx="2600682" cy="5980630"/>
          </a:xfrm>
          <a:prstGeom prst="rect">
            <a:avLst/>
          </a:prstGeom>
        </p:spPr>
      </p:pic>
      <p:pic>
        <p:nvPicPr>
          <p:cNvPr id="11" name="Picture 10" descr="A screenshot of a phone&#10;&#10;Description automatically generated with medium confidence">
            <a:extLst>
              <a:ext uri="{FF2B5EF4-FFF2-40B4-BE49-F238E27FC236}">
                <a16:creationId xmlns:a16="http://schemas.microsoft.com/office/drawing/2014/main" id="{4EB5E71A-30E5-BA0F-31F2-A34AE441A8C0}"/>
              </a:ext>
            </a:extLst>
          </p:cNvPr>
          <p:cNvPicPr>
            <a:picLocks noChangeAspect="1"/>
          </p:cNvPicPr>
          <p:nvPr/>
        </p:nvPicPr>
        <p:blipFill>
          <a:blip r:embed="rId4"/>
          <a:stretch>
            <a:fillRect/>
          </a:stretch>
        </p:blipFill>
        <p:spPr>
          <a:xfrm>
            <a:off x="8952255" y="1795096"/>
            <a:ext cx="2940117" cy="3267808"/>
          </a:xfrm>
          <a:prstGeom prst="rect">
            <a:avLst/>
          </a:prstGeom>
        </p:spPr>
      </p:pic>
    </p:spTree>
    <p:extLst>
      <p:ext uri="{BB962C8B-B14F-4D97-AF65-F5344CB8AC3E}">
        <p14:creationId xmlns:p14="http://schemas.microsoft.com/office/powerpoint/2010/main" val="3253058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D8A56ACC-C2A1-6BDD-3A49-453151973BFA}"/>
              </a:ext>
            </a:extLst>
          </p:cNvPr>
          <p:cNvPicPr>
            <a:picLocks noChangeAspect="1"/>
          </p:cNvPicPr>
          <p:nvPr/>
        </p:nvPicPr>
        <p:blipFill rotWithShape="1">
          <a:blip r:embed="rId3"/>
          <a:srcRect t="6687" b="10593"/>
          <a:stretch/>
        </p:blipFill>
        <p:spPr>
          <a:xfrm>
            <a:off x="20" y="10"/>
            <a:ext cx="12191980" cy="6857990"/>
          </a:xfrm>
          <a:prstGeom prst="rect">
            <a:avLst/>
          </a:prstGeom>
          <a:noFill/>
        </p:spPr>
      </p:pic>
      <p:sp>
        <p:nvSpPr>
          <p:cNvPr id="9" name="TextBox 8">
            <a:extLst>
              <a:ext uri="{FF2B5EF4-FFF2-40B4-BE49-F238E27FC236}">
                <a16:creationId xmlns:a16="http://schemas.microsoft.com/office/drawing/2014/main" id="{DB49B922-F3D9-5214-CC43-39FAFA646FB8}"/>
              </a:ext>
            </a:extLst>
          </p:cNvPr>
          <p:cNvSpPr txBox="1"/>
          <p:nvPr/>
        </p:nvSpPr>
        <p:spPr>
          <a:xfrm>
            <a:off x="0" y="6488668"/>
            <a:ext cx="6236898" cy="369332"/>
          </a:xfrm>
          <a:prstGeom prst="rect">
            <a:avLst/>
          </a:prstGeom>
          <a:noFill/>
        </p:spPr>
        <p:txBody>
          <a:bodyPr wrap="square">
            <a:spAutoFit/>
          </a:bodyPr>
          <a:lstStyle/>
          <a:p>
            <a:r>
              <a:rPr lang="en-US" b="0" i="0" u="none" strike="noStrike" dirty="0">
                <a:solidFill>
                  <a:srgbClr val="0000FF"/>
                </a:solidFill>
                <a:effectLst/>
                <a:latin typeface="Soehne"/>
              </a:rPr>
              <a:t>January 27, 2022</a:t>
            </a:r>
            <a:endParaRPr lang="en-US" dirty="0"/>
          </a:p>
        </p:txBody>
      </p:sp>
    </p:spTree>
    <p:extLst>
      <p:ext uri="{BB962C8B-B14F-4D97-AF65-F5344CB8AC3E}">
        <p14:creationId xmlns:p14="http://schemas.microsoft.com/office/powerpoint/2010/main" val="197262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990EF-F8B0-8624-B1F1-23F65CC663AA}"/>
              </a:ext>
            </a:extLst>
          </p:cNvPr>
          <p:cNvPicPr>
            <a:picLocks noChangeAspect="1"/>
          </p:cNvPicPr>
          <p:nvPr/>
        </p:nvPicPr>
        <p:blipFill rotWithShape="1">
          <a:blip r:embed="rId2"/>
          <a:srcRect r="10221" b="-1"/>
          <a:stretch/>
        </p:blipFill>
        <p:spPr>
          <a:xfrm>
            <a:off x="20" y="10"/>
            <a:ext cx="12191980" cy="6857990"/>
          </a:xfrm>
          <a:prstGeom prst="rect">
            <a:avLst/>
          </a:prstGeom>
          <a:noFill/>
        </p:spPr>
      </p:pic>
    </p:spTree>
    <p:extLst>
      <p:ext uri="{BB962C8B-B14F-4D97-AF65-F5344CB8AC3E}">
        <p14:creationId xmlns:p14="http://schemas.microsoft.com/office/powerpoint/2010/main" val="3176663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38E3E8-B7BA-4CB0-13A9-E5A94062C04B}"/>
              </a:ext>
            </a:extLst>
          </p:cNvPr>
          <p:cNvPicPr>
            <a:picLocks noChangeAspect="1"/>
          </p:cNvPicPr>
          <p:nvPr/>
        </p:nvPicPr>
        <p:blipFill>
          <a:blip r:embed="rId3"/>
          <a:stretch>
            <a:fillRect/>
          </a:stretch>
        </p:blipFill>
        <p:spPr>
          <a:xfrm>
            <a:off x="120650" y="359820"/>
            <a:ext cx="11363325" cy="5766885"/>
          </a:xfrm>
          <a:prstGeom prst="rect">
            <a:avLst/>
          </a:prstGeom>
          <a:noFill/>
        </p:spPr>
      </p:pic>
    </p:spTree>
    <p:extLst>
      <p:ext uri="{BB962C8B-B14F-4D97-AF65-F5344CB8AC3E}">
        <p14:creationId xmlns:p14="http://schemas.microsoft.com/office/powerpoint/2010/main" val="1903883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5">
            <a:extLst>
              <a:ext uri="{FF2B5EF4-FFF2-40B4-BE49-F238E27FC236}">
                <a16:creationId xmlns:a16="http://schemas.microsoft.com/office/drawing/2014/main" id="{C8DEC3EE-89F0-DDE3-4D47-10645F130711}"/>
              </a:ext>
            </a:extLst>
          </p:cNvPr>
          <p:cNvSpPr txBox="1">
            <a:spLocks/>
          </p:cNvSpPr>
          <p:nvPr/>
        </p:nvSpPr>
        <p:spPr>
          <a:xfrm>
            <a:off x="403568" y="408993"/>
            <a:ext cx="3276588" cy="10823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t>Step 1: </a:t>
            </a:r>
            <a:r>
              <a:rPr lang="en-US" sz="1800" dirty="0"/>
              <a:t>Collect  demonstration data, and train a supervised policy. </a:t>
            </a:r>
          </a:p>
        </p:txBody>
      </p:sp>
      <p:pic>
        <p:nvPicPr>
          <p:cNvPr id="25" name="Picture 24" descr="A picture containing text, screenshot, font, design&#10;&#10;Description automatically generated">
            <a:extLst>
              <a:ext uri="{FF2B5EF4-FFF2-40B4-BE49-F238E27FC236}">
                <a16:creationId xmlns:a16="http://schemas.microsoft.com/office/drawing/2014/main" id="{45623EBD-4E8B-F3A8-4EDE-F5B222A85C08}"/>
              </a:ext>
            </a:extLst>
          </p:cNvPr>
          <p:cNvPicPr>
            <a:picLocks noChangeAspect="1"/>
          </p:cNvPicPr>
          <p:nvPr/>
        </p:nvPicPr>
        <p:blipFill>
          <a:blip r:embed="rId3"/>
          <a:stretch>
            <a:fillRect/>
          </a:stretch>
        </p:blipFill>
        <p:spPr>
          <a:xfrm>
            <a:off x="15290544" y="-1063888"/>
            <a:ext cx="14332790" cy="9439964"/>
          </a:xfrm>
          <a:prstGeom prst="rect">
            <a:avLst/>
          </a:prstGeom>
        </p:spPr>
      </p:pic>
      <p:sp>
        <p:nvSpPr>
          <p:cNvPr id="28" name="Content Placeholder 5">
            <a:extLst>
              <a:ext uri="{FF2B5EF4-FFF2-40B4-BE49-F238E27FC236}">
                <a16:creationId xmlns:a16="http://schemas.microsoft.com/office/drawing/2014/main" id="{2CD3C003-9301-9B05-89E9-37AF68020774}"/>
              </a:ext>
            </a:extLst>
          </p:cNvPr>
          <p:cNvSpPr txBox="1">
            <a:spLocks/>
          </p:cNvSpPr>
          <p:nvPr/>
        </p:nvSpPr>
        <p:spPr>
          <a:xfrm>
            <a:off x="4038611" y="408993"/>
            <a:ext cx="3276588" cy="10823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t>Step 2: </a:t>
            </a:r>
            <a:r>
              <a:rPr lang="en-US" sz="1800" dirty="0"/>
              <a:t>Collect  comparison data, and train a reward model.</a:t>
            </a:r>
          </a:p>
        </p:txBody>
      </p:sp>
      <p:sp>
        <p:nvSpPr>
          <p:cNvPr id="29" name="Content Placeholder 5">
            <a:extLst>
              <a:ext uri="{FF2B5EF4-FFF2-40B4-BE49-F238E27FC236}">
                <a16:creationId xmlns:a16="http://schemas.microsoft.com/office/drawing/2014/main" id="{98B235F5-8979-0512-9D30-2025E0B6033C}"/>
              </a:ext>
            </a:extLst>
          </p:cNvPr>
          <p:cNvSpPr txBox="1">
            <a:spLocks/>
          </p:cNvSpPr>
          <p:nvPr/>
        </p:nvSpPr>
        <p:spPr>
          <a:xfrm>
            <a:off x="7770856" y="390332"/>
            <a:ext cx="3556506" cy="10823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t>Step 3: </a:t>
            </a:r>
            <a:r>
              <a:rPr lang="en-US" sz="1800" dirty="0"/>
              <a:t>Optimize a policy against the reward model using reinforcement learning.</a:t>
            </a:r>
          </a:p>
        </p:txBody>
      </p:sp>
      <p:cxnSp>
        <p:nvCxnSpPr>
          <p:cNvPr id="31" name="Straight Connector 30">
            <a:extLst>
              <a:ext uri="{FF2B5EF4-FFF2-40B4-BE49-F238E27FC236}">
                <a16:creationId xmlns:a16="http://schemas.microsoft.com/office/drawing/2014/main" id="{E4DBB36E-C72F-24BF-1EE3-D3006307D403}"/>
              </a:ext>
            </a:extLst>
          </p:cNvPr>
          <p:cNvCxnSpPr/>
          <p:nvPr/>
        </p:nvCxnSpPr>
        <p:spPr>
          <a:xfrm>
            <a:off x="3769564" y="408993"/>
            <a:ext cx="0" cy="57476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BE3624-147A-6C9E-A695-6F5D15308FC7}"/>
              </a:ext>
            </a:extLst>
          </p:cNvPr>
          <p:cNvCxnSpPr/>
          <p:nvPr/>
        </p:nvCxnSpPr>
        <p:spPr>
          <a:xfrm>
            <a:off x="7483149" y="427654"/>
            <a:ext cx="0" cy="57476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text, screenshot, font, design&#10;&#10;Description automatically generated">
            <a:extLst>
              <a:ext uri="{FF2B5EF4-FFF2-40B4-BE49-F238E27FC236}">
                <a16:creationId xmlns:a16="http://schemas.microsoft.com/office/drawing/2014/main" id="{2A01FA1E-FF80-3AB6-20E0-AA9E382FE1EC}"/>
              </a:ext>
            </a:extLst>
          </p:cNvPr>
          <p:cNvPicPr>
            <a:picLocks noChangeAspect="1"/>
          </p:cNvPicPr>
          <p:nvPr/>
        </p:nvPicPr>
        <p:blipFill rotWithShape="1">
          <a:blip r:embed="rId3"/>
          <a:srcRect l="16058" t="27527" r="69012" b="12465"/>
          <a:stretch/>
        </p:blipFill>
        <p:spPr>
          <a:xfrm>
            <a:off x="177800" y="1383525"/>
            <a:ext cx="1822194" cy="4823924"/>
          </a:xfrm>
          <a:prstGeom prst="rect">
            <a:avLst/>
          </a:prstGeom>
        </p:spPr>
      </p:pic>
      <p:pic>
        <p:nvPicPr>
          <p:cNvPr id="35" name="Picture 34" descr="A picture containing text, screenshot, font, design&#10;&#10;Description automatically generated">
            <a:extLst>
              <a:ext uri="{FF2B5EF4-FFF2-40B4-BE49-F238E27FC236}">
                <a16:creationId xmlns:a16="http://schemas.microsoft.com/office/drawing/2014/main" id="{CE5E8CB2-D8B3-84C1-6B80-3C5C17032F41}"/>
              </a:ext>
            </a:extLst>
          </p:cNvPr>
          <p:cNvPicPr>
            <a:picLocks noChangeAspect="1"/>
          </p:cNvPicPr>
          <p:nvPr/>
        </p:nvPicPr>
        <p:blipFill rotWithShape="1">
          <a:blip r:embed="rId3"/>
          <a:srcRect l="47913" t="29314" r="36566" b="6249"/>
          <a:stretch/>
        </p:blipFill>
        <p:spPr>
          <a:xfrm>
            <a:off x="3852525" y="1419027"/>
            <a:ext cx="1822181" cy="4982550"/>
          </a:xfrm>
          <a:prstGeom prst="rect">
            <a:avLst/>
          </a:prstGeom>
        </p:spPr>
      </p:pic>
      <p:pic>
        <p:nvPicPr>
          <p:cNvPr id="36" name="Picture 35" descr="A picture containing text, screenshot, font, design&#10;&#10;Description automatically generated">
            <a:extLst>
              <a:ext uri="{FF2B5EF4-FFF2-40B4-BE49-F238E27FC236}">
                <a16:creationId xmlns:a16="http://schemas.microsoft.com/office/drawing/2014/main" id="{8A017A86-9C98-732F-6C32-10AFE37EE615}"/>
              </a:ext>
            </a:extLst>
          </p:cNvPr>
          <p:cNvPicPr>
            <a:picLocks noChangeAspect="1"/>
          </p:cNvPicPr>
          <p:nvPr/>
        </p:nvPicPr>
        <p:blipFill rotWithShape="1">
          <a:blip r:embed="rId3"/>
          <a:srcRect l="80855" t="29207" r="2480" b="8424"/>
          <a:stretch/>
        </p:blipFill>
        <p:spPr>
          <a:xfrm>
            <a:off x="7680339" y="1366415"/>
            <a:ext cx="2021447" cy="4982550"/>
          </a:xfrm>
          <a:prstGeom prst="rect">
            <a:avLst/>
          </a:prstGeom>
        </p:spPr>
      </p:pic>
      <p:sp>
        <p:nvSpPr>
          <p:cNvPr id="37" name="Content Placeholder 5">
            <a:extLst>
              <a:ext uri="{FF2B5EF4-FFF2-40B4-BE49-F238E27FC236}">
                <a16:creationId xmlns:a16="http://schemas.microsoft.com/office/drawing/2014/main" id="{C62BE6C2-6E9E-E7F2-3665-6B95F05B894E}"/>
              </a:ext>
            </a:extLst>
          </p:cNvPr>
          <p:cNvSpPr txBox="1">
            <a:spLocks/>
          </p:cNvSpPr>
          <p:nvPr/>
        </p:nvSpPr>
        <p:spPr>
          <a:xfrm>
            <a:off x="2044326" y="1560805"/>
            <a:ext cx="1822194" cy="4665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t>A prompt is sampled from our prompt dataset.</a:t>
            </a:r>
          </a:p>
          <a:p>
            <a:pPr>
              <a:lnSpc>
                <a:spcPct val="100000"/>
              </a:lnSpc>
            </a:pPr>
            <a:endParaRPr lang="en-US" sz="1600" dirty="0"/>
          </a:p>
          <a:p>
            <a:pPr>
              <a:lnSpc>
                <a:spcPct val="100000"/>
              </a:lnSpc>
            </a:pPr>
            <a:r>
              <a:rPr lang="en-US" sz="1600" dirty="0"/>
              <a:t>A labeler demonstrates the desired output behavior.</a:t>
            </a:r>
          </a:p>
          <a:p>
            <a:pPr>
              <a:lnSpc>
                <a:spcPct val="100000"/>
              </a:lnSpc>
            </a:pPr>
            <a:endParaRPr lang="en-US" sz="1600" dirty="0"/>
          </a:p>
          <a:p>
            <a:pPr>
              <a:lnSpc>
                <a:spcPct val="100000"/>
              </a:lnSpc>
            </a:pPr>
            <a:r>
              <a:rPr lang="en-US" sz="1600" dirty="0"/>
              <a:t>The data is used to fine-tune </a:t>
            </a:r>
            <a:br>
              <a:rPr lang="en-US" sz="1600" dirty="0"/>
            </a:br>
            <a:r>
              <a:rPr lang="en-US" sz="1600" dirty="0"/>
              <a:t>GPT-3 with supervised learning.</a:t>
            </a:r>
          </a:p>
        </p:txBody>
      </p:sp>
      <p:sp>
        <p:nvSpPr>
          <p:cNvPr id="38" name="Content Placeholder 5">
            <a:extLst>
              <a:ext uri="{FF2B5EF4-FFF2-40B4-BE49-F238E27FC236}">
                <a16:creationId xmlns:a16="http://schemas.microsoft.com/office/drawing/2014/main" id="{2C232F40-0DFB-F033-5861-543F1B083FF3}"/>
              </a:ext>
            </a:extLst>
          </p:cNvPr>
          <p:cNvSpPr txBox="1">
            <a:spLocks/>
          </p:cNvSpPr>
          <p:nvPr/>
        </p:nvSpPr>
        <p:spPr>
          <a:xfrm>
            <a:off x="5599288" y="1448838"/>
            <a:ext cx="1948979" cy="466530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t>A prompt and several model outputs are sampled.</a:t>
            </a:r>
          </a:p>
          <a:p>
            <a:pPr>
              <a:lnSpc>
                <a:spcPct val="100000"/>
              </a:lnSpc>
            </a:pPr>
            <a:endParaRPr lang="en-US" sz="1600" dirty="0"/>
          </a:p>
          <a:p>
            <a:pPr>
              <a:lnSpc>
                <a:spcPct val="100000"/>
              </a:lnSpc>
            </a:pPr>
            <a:endParaRPr lang="en-US" sz="1600" dirty="0"/>
          </a:p>
          <a:p>
            <a:pPr>
              <a:lnSpc>
                <a:spcPct val="100000"/>
              </a:lnSpc>
            </a:pPr>
            <a:endParaRPr lang="en-US" sz="1600" dirty="0"/>
          </a:p>
          <a:p>
            <a:pPr>
              <a:lnSpc>
                <a:spcPct val="100000"/>
              </a:lnSpc>
            </a:pPr>
            <a:r>
              <a:rPr lang="en-US" sz="1600" dirty="0"/>
              <a:t>A labeler ranks the outputs from best to worst.</a:t>
            </a:r>
          </a:p>
          <a:p>
            <a:pPr>
              <a:lnSpc>
                <a:spcPct val="100000"/>
              </a:lnSpc>
            </a:pPr>
            <a:endParaRPr lang="en-US" sz="1600" dirty="0"/>
          </a:p>
          <a:p>
            <a:pPr>
              <a:lnSpc>
                <a:spcPct val="100000"/>
              </a:lnSpc>
            </a:pPr>
            <a:endParaRPr lang="en-US" sz="1600" dirty="0"/>
          </a:p>
          <a:p>
            <a:pPr>
              <a:lnSpc>
                <a:spcPct val="100000"/>
              </a:lnSpc>
            </a:pPr>
            <a:r>
              <a:rPr lang="en-US" sz="1600" dirty="0"/>
              <a:t>The data is used to train our reward.</a:t>
            </a:r>
          </a:p>
        </p:txBody>
      </p:sp>
      <p:sp>
        <p:nvSpPr>
          <p:cNvPr id="39" name="Content Placeholder 5">
            <a:extLst>
              <a:ext uri="{FF2B5EF4-FFF2-40B4-BE49-F238E27FC236}">
                <a16:creationId xmlns:a16="http://schemas.microsoft.com/office/drawing/2014/main" id="{E203332F-D989-AFBE-A068-FBB910F11509}"/>
              </a:ext>
            </a:extLst>
          </p:cNvPr>
          <p:cNvSpPr txBox="1">
            <a:spLocks/>
          </p:cNvSpPr>
          <p:nvPr/>
        </p:nvSpPr>
        <p:spPr>
          <a:xfrm>
            <a:off x="9688688" y="1448838"/>
            <a:ext cx="2094331" cy="52567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600" dirty="0"/>
              <a:t>A new prompt is sampled from the dataset/</a:t>
            </a:r>
          </a:p>
          <a:p>
            <a:pPr>
              <a:lnSpc>
                <a:spcPct val="100000"/>
              </a:lnSpc>
            </a:pPr>
            <a:endParaRPr lang="en-US" sz="1600" dirty="0"/>
          </a:p>
          <a:p>
            <a:pPr>
              <a:lnSpc>
                <a:spcPct val="100000"/>
              </a:lnSpc>
            </a:pPr>
            <a:r>
              <a:rPr lang="en-US" sz="1600" dirty="0"/>
              <a:t>The policy generates an output.</a:t>
            </a:r>
          </a:p>
          <a:p>
            <a:pPr>
              <a:lnSpc>
                <a:spcPct val="100000"/>
              </a:lnSpc>
            </a:pPr>
            <a:endParaRPr lang="en-US" sz="1600" dirty="0"/>
          </a:p>
          <a:p>
            <a:pPr>
              <a:lnSpc>
                <a:spcPct val="100000"/>
              </a:lnSpc>
            </a:pPr>
            <a:endParaRPr lang="en-US" sz="1600" dirty="0"/>
          </a:p>
          <a:p>
            <a:pPr>
              <a:lnSpc>
                <a:spcPct val="100000"/>
              </a:lnSpc>
            </a:pPr>
            <a:endParaRPr lang="en-US" sz="1600" dirty="0"/>
          </a:p>
          <a:p>
            <a:pPr>
              <a:lnSpc>
                <a:spcPct val="100000"/>
              </a:lnSpc>
            </a:pPr>
            <a:r>
              <a:rPr lang="en-US" sz="1600" dirty="0"/>
              <a:t>The reward model calculates a reward for the output.</a:t>
            </a:r>
          </a:p>
          <a:p>
            <a:pPr>
              <a:lnSpc>
                <a:spcPct val="100000"/>
              </a:lnSpc>
            </a:pPr>
            <a:r>
              <a:rPr lang="en-US" sz="1600" dirty="0"/>
              <a:t>The reward is used to update the policy using PPO.</a:t>
            </a:r>
          </a:p>
        </p:txBody>
      </p:sp>
    </p:spTree>
    <p:extLst>
      <p:ext uri="{BB962C8B-B14F-4D97-AF65-F5344CB8AC3E}">
        <p14:creationId xmlns:p14="http://schemas.microsoft.com/office/powerpoint/2010/main" val="363566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application&#10;&#10;Description automatically generated">
            <a:extLst>
              <a:ext uri="{FF2B5EF4-FFF2-40B4-BE49-F238E27FC236}">
                <a16:creationId xmlns:a16="http://schemas.microsoft.com/office/drawing/2014/main" id="{BADA0BCA-58DA-0350-8335-76971415022F}"/>
              </a:ext>
            </a:extLst>
          </p:cNvPr>
          <p:cNvPicPr>
            <a:picLocks noChangeAspect="1"/>
          </p:cNvPicPr>
          <p:nvPr/>
        </p:nvPicPr>
        <p:blipFill>
          <a:blip r:embed="rId3"/>
          <a:stretch>
            <a:fillRect/>
          </a:stretch>
        </p:blipFill>
        <p:spPr>
          <a:xfrm>
            <a:off x="0" y="476453"/>
            <a:ext cx="12431221" cy="5792654"/>
          </a:xfrm>
          <a:prstGeom prst="rect">
            <a:avLst/>
          </a:prstGeom>
        </p:spPr>
      </p:pic>
      <p:sp>
        <p:nvSpPr>
          <p:cNvPr id="9" name="TextBox 8">
            <a:extLst>
              <a:ext uri="{FF2B5EF4-FFF2-40B4-BE49-F238E27FC236}">
                <a16:creationId xmlns:a16="http://schemas.microsoft.com/office/drawing/2014/main" id="{3F1D1564-3B7D-33FF-B34A-559F6F8C78D5}"/>
              </a:ext>
            </a:extLst>
          </p:cNvPr>
          <p:cNvSpPr txBox="1"/>
          <p:nvPr/>
        </p:nvSpPr>
        <p:spPr>
          <a:xfrm>
            <a:off x="7640924" y="705638"/>
            <a:ext cx="3712876" cy="430887"/>
          </a:xfrm>
          <a:prstGeom prst="rect">
            <a:avLst/>
          </a:prstGeom>
          <a:noFill/>
        </p:spPr>
        <p:txBody>
          <a:bodyPr wrap="none" rtlCol="0">
            <a:spAutoFit/>
          </a:bodyPr>
          <a:lstStyle/>
          <a:p>
            <a:r>
              <a:rPr lang="en-US" sz="2200" b="1" dirty="0">
                <a:latin typeface="Chalkduster" panose="03050602040202020205" pitchFamily="66" charset="77"/>
              </a:rPr>
              <a:t>Instruction following</a:t>
            </a:r>
          </a:p>
        </p:txBody>
      </p:sp>
    </p:spTree>
    <p:extLst>
      <p:ext uri="{BB962C8B-B14F-4D97-AF65-F5344CB8AC3E}">
        <p14:creationId xmlns:p14="http://schemas.microsoft.com/office/powerpoint/2010/main" val="411028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text&#10;&#10;Description automatically generated with low confidence">
            <a:extLst>
              <a:ext uri="{FF2B5EF4-FFF2-40B4-BE49-F238E27FC236}">
                <a16:creationId xmlns:a16="http://schemas.microsoft.com/office/drawing/2014/main" id="{E603962E-8C46-75FA-83D9-B599E03AE570}"/>
              </a:ext>
            </a:extLst>
          </p:cNvPr>
          <p:cNvPicPr>
            <a:picLocks noChangeAspect="1"/>
          </p:cNvPicPr>
          <p:nvPr/>
        </p:nvPicPr>
        <p:blipFill rotWithShape="1">
          <a:blip r:embed="rId3"/>
          <a:srcRect b="625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A573A02D-2019-D7A6-2DBA-E2358DBE605F}"/>
              </a:ext>
            </a:extLst>
          </p:cNvPr>
          <p:cNvSpPr txBox="1"/>
          <p:nvPr/>
        </p:nvSpPr>
        <p:spPr>
          <a:xfrm>
            <a:off x="0" y="6488658"/>
            <a:ext cx="6236898" cy="369332"/>
          </a:xfrm>
          <a:prstGeom prst="rect">
            <a:avLst/>
          </a:prstGeom>
          <a:noFill/>
        </p:spPr>
        <p:txBody>
          <a:bodyPr wrap="square">
            <a:spAutoFit/>
          </a:bodyPr>
          <a:lstStyle/>
          <a:p>
            <a:r>
              <a:rPr lang="en-US" b="0" i="0" u="none" strike="noStrike" dirty="0">
                <a:solidFill>
                  <a:srgbClr val="CBDCFF"/>
                </a:solidFill>
                <a:effectLst/>
                <a:latin typeface="Soehne"/>
              </a:rPr>
              <a:t>February 14, 2019</a:t>
            </a:r>
            <a:endParaRPr lang="en-US" dirty="0"/>
          </a:p>
        </p:txBody>
      </p:sp>
    </p:spTree>
    <p:extLst>
      <p:ext uri="{BB962C8B-B14F-4D97-AF65-F5344CB8AC3E}">
        <p14:creationId xmlns:p14="http://schemas.microsoft.com/office/powerpoint/2010/main" val="2293475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ebsite&#10;&#10;Description automatically generated with low confidence">
            <a:extLst>
              <a:ext uri="{FF2B5EF4-FFF2-40B4-BE49-F238E27FC236}">
                <a16:creationId xmlns:a16="http://schemas.microsoft.com/office/drawing/2014/main" id="{00609223-ADF7-FD12-0F7F-49CBC2B1AF03}"/>
              </a:ext>
            </a:extLst>
          </p:cNvPr>
          <p:cNvPicPr>
            <a:picLocks noChangeAspect="1"/>
          </p:cNvPicPr>
          <p:nvPr/>
        </p:nvPicPr>
        <p:blipFill rotWithShape="1">
          <a:blip r:embed="rId3"/>
          <a:srcRect b="625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2A0CE55B-FD98-DB1F-232E-62905CFA5329}"/>
              </a:ext>
            </a:extLst>
          </p:cNvPr>
          <p:cNvSpPr txBox="1"/>
          <p:nvPr/>
        </p:nvSpPr>
        <p:spPr>
          <a:xfrm>
            <a:off x="0" y="6488658"/>
            <a:ext cx="6096000" cy="369332"/>
          </a:xfrm>
          <a:prstGeom prst="rect">
            <a:avLst/>
          </a:prstGeom>
          <a:noFill/>
        </p:spPr>
        <p:txBody>
          <a:bodyPr wrap="square">
            <a:spAutoFit/>
          </a:bodyPr>
          <a:lstStyle/>
          <a:p>
            <a:r>
              <a:rPr lang="en-US" b="0" i="0" u="none" strike="noStrike" dirty="0">
                <a:solidFill>
                  <a:schemeClr val="bg1"/>
                </a:solidFill>
                <a:effectLst/>
                <a:latin typeface="Soehne"/>
              </a:rPr>
              <a:t>August 24, 2022</a:t>
            </a:r>
            <a:endParaRPr lang="en-US" dirty="0">
              <a:solidFill>
                <a:schemeClr val="bg1"/>
              </a:solidFill>
            </a:endParaRPr>
          </a:p>
        </p:txBody>
      </p:sp>
    </p:spTree>
    <p:extLst>
      <p:ext uri="{BB962C8B-B14F-4D97-AF65-F5344CB8AC3E}">
        <p14:creationId xmlns:p14="http://schemas.microsoft.com/office/powerpoint/2010/main" val="3742148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06E27EA-7FF3-BFCE-E80D-F24EB5E9F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34" y="1396999"/>
            <a:ext cx="7327900" cy="48852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A2B923-88FF-07DD-981B-76BB545DD474}"/>
              </a:ext>
            </a:extLst>
          </p:cNvPr>
          <p:cNvSpPr txBox="1"/>
          <p:nvPr/>
        </p:nvSpPr>
        <p:spPr>
          <a:xfrm>
            <a:off x="474134" y="204169"/>
            <a:ext cx="7704666" cy="1938992"/>
          </a:xfrm>
          <a:prstGeom prst="rect">
            <a:avLst/>
          </a:prstGeom>
          <a:noFill/>
        </p:spPr>
        <p:txBody>
          <a:bodyPr wrap="square">
            <a:spAutoFit/>
          </a:bodyPr>
          <a:lstStyle/>
          <a:p>
            <a:pPr algn="l"/>
            <a:r>
              <a:rPr lang="en-US" sz="3000" b="1" i="0" u="none" strike="noStrike" dirty="0">
                <a:solidFill>
                  <a:srgbClr val="000000"/>
                </a:solidFill>
                <a:effectLst/>
                <a:latin typeface="var(--font-polysans)"/>
              </a:rPr>
              <a:t>Twitter taught Microsoft’s AI chatbot to be a racist asshole in less than a day</a:t>
            </a:r>
          </a:p>
          <a:p>
            <a:br>
              <a:rPr lang="en-US" sz="3000" dirty="0"/>
            </a:br>
            <a:endParaRPr lang="en-US" sz="3000" dirty="0"/>
          </a:p>
        </p:txBody>
      </p:sp>
      <p:sp>
        <p:nvSpPr>
          <p:cNvPr id="8" name="TextBox 7">
            <a:extLst>
              <a:ext uri="{FF2B5EF4-FFF2-40B4-BE49-F238E27FC236}">
                <a16:creationId xmlns:a16="http://schemas.microsoft.com/office/drawing/2014/main" id="{C213E011-F331-10AB-36A8-43701F1951B4}"/>
              </a:ext>
            </a:extLst>
          </p:cNvPr>
          <p:cNvSpPr txBox="1"/>
          <p:nvPr/>
        </p:nvSpPr>
        <p:spPr>
          <a:xfrm>
            <a:off x="8178800" y="204169"/>
            <a:ext cx="3810000" cy="6186309"/>
          </a:xfrm>
          <a:prstGeom prst="rect">
            <a:avLst/>
          </a:prstGeom>
          <a:noFill/>
        </p:spPr>
        <p:txBody>
          <a:bodyPr wrap="square">
            <a:spAutoFit/>
          </a:bodyPr>
          <a:lstStyle/>
          <a:p>
            <a:pPr algn="l"/>
            <a:r>
              <a:rPr lang="en-US" b="0" i="0" u="none" strike="noStrike" dirty="0">
                <a:solidFill>
                  <a:srgbClr val="000000"/>
                </a:solidFill>
                <a:effectLst/>
                <a:latin typeface="var(--font-fkroman)"/>
              </a:rPr>
              <a:t>It took less than 24 hours for Twitter to corrupt an innocent AI chatbot. Yesterday, Microsoft </a:t>
            </a:r>
            <a:r>
              <a:rPr lang="en-US" b="0" i="0" u="none" strike="noStrike" dirty="0">
                <a:solidFill>
                  <a:srgbClr val="000000"/>
                </a:solidFill>
                <a:effectLst/>
                <a:latin typeface="var(--font-fkroman)"/>
                <a:hlinkClick r:id="rId4"/>
              </a:rPr>
              <a:t>unveiled Tay</a:t>
            </a:r>
            <a:r>
              <a:rPr lang="en-US" b="0" i="0" u="none" strike="noStrike" dirty="0">
                <a:solidFill>
                  <a:srgbClr val="000000"/>
                </a:solidFill>
                <a:effectLst/>
                <a:latin typeface="var(--font-fkroman)"/>
              </a:rPr>
              <a:t> — a Twitter bot that the company described as an experiment in "conversational understanding." The more you chat with Tay, said Microsoft, the smarter it gets, learning to engage people through "casual and playful conversation."</a:t>
            </a:r>
          </a:p>
          <a:p>
            <a:pPr algn="l"/>
            <a:r>
              <a:rPr lang="en-US" b="0" i="0" u="none" strike="noStrike" dirty="0">
                <a:solidFill>
                  <a:srgbClr val="000000"/>
                </a:solidFill>
                <a:effectLst/>
                <a:latin typeface="var(--font-fkroman)"/>
              </a:rPr>
              <a:t>Unfortunately, the conversations didn't stay playful for long. Pretty soon after Tay launched, people starting tweeting the bot with all sorts of misogynistic, racist, and Donald </a:t>
            </a:r>
            <a:r>
              <a:rPr lang="en-US" b="0" i="0" u="none" strike="noStrike" dirty="0" err="1">
                <a:solidFill>
                  <a:srgbClr val="000000"/>
                </a:solidFill>
                <a:effectLst/>
                <a:latin typeface="var(--font-fkroman)"/>
              </a:rPr>
              <a:t>Trumpist</a:t>
            </a:r>
            <a:r>
              <a:rPr lang="en-US" b="0" i="0" u="none" strike="noStrike" dirty="0">
                <a:solidFill>
                  <a:srgbClr val="000000"/>
                </a:solidFill>
                <a:effectLst/>
                <a:latin typeface="var(--font-fkroman)"/>
              </a:rPr>
              <a:t> remarks. And Tay — being essentially a robot parrot with an internet connection — started repeating these sentiments back to users, proving correct that old programming adage: flaming garbage pile in, flaming garbage pile out.</a:t>
            </a:r>
          </a:p>
        </p:txBody>
      </p:sp>
      <p:sp>
        <p:nvSpPr>
          <p:cNvPr id="10" name="TextBox 9">
            <a:extLst>
              <a:ext uri="{FF2B5EF4-FFF2-40B4-BE49-F238E27FC236}">
                <a16:creationId xmlns:a16="http://schemas.microsoft.com/office/drawing/2014/main" id="{7219F38B-0904-0F97-4D16-73FDACB62235}"/>
              </a:ext>
            </a:extLst>
          </p:cNvPr>
          <p:cNvSpPr txBox="1"/>
          <p:nvPr/>
        </p:nvSpPr>
        <p:spPr>
          <a:xfrm>
            <a:off x="169333" y="6534834"/>
            <a:ext cx="8991600" cy="369332"/>
          </a:xfrm>
          <a:prstGeom prst="rect">
            <a:avLst/>
          </a:prstGeom>
          <a:noFill/>
        </p:spPr>
        <p:txBody>
          <a:bodyPr wrap="square">
            <a:spAutoFit/>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Tree>
    <p:extLst>
      <p:ext uri="{BB962C8B-B14F-4D97-AF65-F5344CB8AC3E}">
        <p14:creationId xmlns:p14="http://schemas.microsoft.com/office/powerpoint/2010/main" val="1700189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7F6156-1C9A-81B1-0EE0-359113A7E0C8}"/>
              </a:ext>
            </a:extLst>
          </p:cNvPr>
          <p:cNvPicPr>
            <a:picLocks noChangeAspect="1"/>
          </p:cNvPicPr>
          <p:nvPr/>
        </p:nvPicPr>
        <p:blipFill>
          <a:blip r:embed="rId2"/>
          <a:stretch>
            <a:fillRect/>
          </a:stretch>
        </p:blipFill>
        <p:spPr>
          <a:xfrm>
            <a:off x="199549" y="251630"/>
            <a:ext cx="11792901" cy="12617703"/>
          </a:xfrm>
          <a:prstGeom prst="rect">
            <a:avLst/>
          </a:prstGeom>
        </p:spPr>
      </p:pic>
    </p:spTree>
    <p:extLst>
      <p:ext uri="{BB962C8B-B14F-4D97-AF65-F5344CB8AC3E}">
        <p14:creationId xmlns:p14="http://schemas.microsoft.com/office/powerpoint/2010/main" val="2776347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with medium confidence">
            <a:extLst>
              <a:ext uri="{FF2B5EF4-FFF2-40B4-BE49-F238E27FC236}">
                <a16:creationId xmlns:a16="http://schemas.microsoft.com/office/drawing/2014/main" id="{AC4334E0-5816-FADF-014F-21678C071DD8}"/>
              </a:ext>
            </a:extLst>
          </p:cNvPr>
          <p:cNvPicPr>
            <a:picLocks noChangeAspect="1"/>
          </p:cNvPicPr>
          <p:nvPr/>
        </p:nvPicPr>
        <p:blipFill>
          <a:blip r:embed="rId2"/>
          <a:stretch>
            <a:fillRect/>
          </a:stretch>
        </p:blipFill>
        <p:spPr>
          <a:xfrm>
            <a:off x="157868" y="68263"/>
            <a:ext cx="11288888" cy="6350000"/>
          </a:xfrm>
          <a:prstGeom prst="rect">
            <a:avLst/>
          </a:prstGeom>
          <a:noFill/>
        </p:spPr>
      </p:pic>
    </p:spTree>
    <p:extLst>
      <p:ext uri="{BB962C8B-B14F-4D97-AF65-F5344CB8AC3E}">
        <p14:creationId xmlns:p14="http://schemas.microsoft.com/office/powerpoint/2010/main" val="2468191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with medium confidence">
            <a:extLst>
              <a:ext uri="{FF2B5EF4-FFF2-40B4-BE49-F238E27FC236}">
                <a16:creationId xmlns:a16="http://schemas.microsoft.com/office/drawing/2014/main" id="{9BCE7731-14E5-3A0B-E29E-3D13FFDD68F9}"/>
              </a:ext>
            </a:extLst>
          </p:cNvPr>
          <p:cNvPicPr>
            <a:picLocks noChangeAspect="1"/>
          </p:cNvPicPr>
          <p:nvPr/>
        </p:nvPicPr>
        <p:blipFill>
          <a:blip r:embed="rId2"/>
          <a:stretch>
            <a:fillRect/>
          </a:stretch>
        </p:blipFill>
        <p:spPr>
          <a:xfrm>
            <a:off x="120650" y="572882"/>
            <a:ext cx="11363325" cy="5340762"/>
          </a:xfrm>
          <a:prstGeom prst="rect">
            <a:avLst/>
          </a:prstGeom>
          <a:noFill/>
        </p:spPr>
      </p:pic>
    </p:spTree>
    <p:extLst>
      <p:ext uri="{BB962C8B-B14F-4D97-AF65-F5344CB8AC3E}">
        <p14:creationId xmlns:p14="http://schemas.microsoft.com/office/powerpoint/2010/main" val="2886542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with medium confidence">
            <a:extLst>
              <a:ext uri="{FF2B5EF4-FFF2-40B4-BE49-F238E27FC236}">
                <a16:creationId xmlns:a16="http://schemas.microsoft.com/office/drawing/2014/main" id="{C0E35D99-C623-30AA-0841-F5D9046FFF70}"/>
              </a:ext>
            </a:extLst>
          </p:cNvPr>
          <p:cNvPicPr>
            <a:picLocks noChangeAspect="1"/>
          </p:cNvPicPr>
          <p:nvPr/>
        </p:nvPicPr>
        <p:blipFill>
          <a:blip r:embed="rId2"/>
          <a:stretch>
            <a:fillRect/>
          </a:stretch>
        </p:blipFill>
        <p:spPr>
          <a:xfrm>
            <a:off x="120650" y="587086"/>
            <a:ext cx="11363325" cy="5312354"/>
          </a:xfrm>
          <a:prstGeom prst="rect">
            <a:avLst/>
          </a:prstGeom>
          <a:noFill/>
        </p:spPr>
      </p:pic>
    </p:spTree>
    <p:extLst>
      <p:ext uri="{BB962C8B-B14F-4D97-AF65-F5344CB8AC3E}">
        <p14:creationId xmlns:p14="http://schemas.microsoft.com/office/powerpoint/2010/main" val="593467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301BC30F-3856-A8FC-06FD-6F4EED9AA0B5}"/>
              </a:ext>
            </a:extLst>
          </p:cNvPr>
          <p:cNvPicPr>
            <a:picLocks noChangeAspect="1"/>
          </p:cNvPicPr>
          <p:nvPr/>
        </p:nvPicPr>
        <p:blipFill>
          <a:blip r:embed="rId2"/>
          <a:stretch>
            <a:fillRect/>
          </a:stretch>
        </p:blipFill>
        <p:spPr>
          <a:xfrm>
            <a:off x="120650" y="572882"/>
            <a:ext cx="11363325" cy="5340762"/>
          </a:xfrm>
          <a:prstGeom prst="rect">
            <a:avLst/>
          </a:prstGeom>
          <a:noFill/>
        </p:spPr>
      </p:pic>
    </p:spTree>
    <p:extLst>
      <p:ext uri="{BB962C8B-B14F-4D97-AF65-F5344CB8AC3E}">
        <p14:creationId xmlns:p14="http://schemas.microsoft.com/office/powerpoint/2010/main" val="2241705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hat&#10;&#10;Description automatically generated with medium confidence">
            <a:extLst>
              <a:ext uri="{FF2B5EF4-FFF2-40B4-BE49-F238E27FC236}">
                <a16:creationId xmlns:a16="http://schemas.microsoft.com/office/drawing/2014/main" id="{2C153339-E55F-710C-66D4-72B5BA6E554B}"/>
              </a:ext>
            </a:extLst>
          </p:cNvPr>
          <p:cNvPicPr>
            <a:picLocks noChangeAspect="1"/>
          </p:cNvPicPr>
          <p:nvPr/>
        </p:nvPicPr>
        <p:blipFill rotWithShape="1">
          <a:blip r:embed="rId3"/>
          <a:srcRect b="4661"/>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73696F2F-EDD6-863A-01E8-2FBC4F2A203E}"/>
              </a:ext>
            </a:extLst>
          </p:cNvPr>
          <p:cNvSpPr txBox="1"/>
          <p:nvPr/>
        </p:nvSpPr>
        <p:spPr>
          <a:xfrm>
            <a:off x="0" y="6488658"/>
            <a:ext cx="6236898" cy="369332"/>
          </a:xfrm>
          <a:prstGeom prst="rect">
            <a:avLst/>
          </a:prstGeom>
          <a:noFill/>
        </p:spPr>
        <p:txBody>
          <a:bodyPr wrap="square">
            <a:spAutoFit/>
          </a:bodyPr>
          <a:lstStyle/>
          <a:p>
            <a:r>
              <a:rPr lang="en-US" b="0" i="0" u="none" strike="noStrike" dirty="0">
                <a:solidFill>
                  <a:schemeClr val="bg1"/>
                </a:solidFill>
                <a:effectLst/>
                <a:latin typeface="Soehne"/>
              </a:rPr>
              <a:t>November 30, 2022</a:t>
            </a:r>
            <a:endParaRPr lang="en-US" dirty="0">
              <a:solidFill>
                <a:schemeClr val="bg1"/>
              </a:solidFill>
            </a:endParaRPr>
          </a:p>
        </p:txBody>
      </p:sp>
    </p:spTree>
    <p:extLst>
      <p:ext uri="{BB962C8B-B14F-4D97-AF65-F5344CB8AC3E}">
        <p14:creationId xmlns:p14="http://schemas.microsoft.com/office/powerpoint/2010/main" val="3084249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340519-A740-488D-D4C3-EF85CA596773}"/>
              </a:ext>
            </a:extLst>
          </p:cNvPr>
          <p:cNvSpPr txBox="1"/>
          <p:nvPr/>
        </p:nvSpPr>
        <p:spPr>
          <a:xfrm>
            <a:off x="9202695" y="6488658"/>
            <a:ext cx="6196912" cy="369332"/>
          </a:xfrm>
          <a:prstGeom prst="rect">
            <a:avLst/>
          </a:prstGeom>
          <a:noFill/>
        </p:spPr>
        <p:txBody>
          <a:bodyPr wrap="square">
            <a:spAutoFit/>
          </a:bodyPr>
          <a:lstStyle/>
          <a:p>
            <a:r>
              <a:rPr lang="en-US" b="0" i="0" u="none" strike="noStrike">
                <a:solidFill>
                  <a:schemeClr val="accent5"/>
                </a:solidFill>
                <a:effectLst/>
                <a:latin typeface="Roboto" panose="02000000000000000000" pitchFamily="2" charset="0"/>
                <a:hlinkClick r:id="rId3"/>
              </a:rPr>
              <a:t>Slide from Andrej Karpathy</a:t>
            </a:r>
            <a:endParaRPr lang="en-US" dirty="0">
              <a:solidFill>
                <a:schemeClr val="accent5"/>
              </a:solidFill>
            </a:endParaRPr>
          </a:p>
        </p:txBody>
      </p:sp>
      <p:pic>
        <p:nvPicPr>
          <p:cNvPr id="5" name="Picture 4">
            <a:extLst>
              <a:ext uri="{FF2B5EF4-FFF2-40B4-BE49-F238E27FC236}">
                <a16:creationId xmlns:a16="http://schemas.microsoft.com/office/drawing/2014/main" id="{11D8EF94-C6CE-1011-6432-228C40D72835}"/>
              </a:ext>
            </a:extLst>
          </p:cNvPr>
          <p:cNvPicPr>
            <a:picLocks noChangeAspect="1"/>
          </p:cNvPicPr>
          <p:nvPr/>
        </p:nvPicPr>
        <p:blipFill>
          <a:blip r:embed="rId4"/>
          <a:stretch>
            <a:fillRect/>
          </a:stretch>
        </p:blipFill>
        <p:spPr>
          <a:xfrm>
            <a:off x="0" y="1"/>
            <a:ext cx="12455144" cy="6488658"/>
          </a:xfrm>
          <a:prstGeom prst="rect">
            <a:avLst/>
          </a:prstGeom>
        </p:spPr>
      </p:pic>
    </p:spTree>
    <p:extLst>
      <p:ext uri="{BB962C8B-B14F-4D97-AF65-F5344CB8AC3E}">
        <p14:creationId xmlns:p14="http://schemas.microsoft.com/office/powerpoint/2010/main" val="2412801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877E2449-561D-3B94-2FA9-007E3ADBBFAF}"/>
              </a:ext>
            </a:extLst>
          </p:cNvPr>
          <p:cNvPicPr>
            <a:picLocks noChangeAspect="1"/>
          </p:cNvPicPr>
          <p:nvPr/>
        </p:nvPicPr>
        <p:blipFill rotWithShape="1">
          <a:blip r:embed="rId3"/>
          <a:srcRect t="5858"/>
          <a:stretch/>
        </p:blipFill>
        <p:spPr>
          <a:xfrm>
            <a:off x="20" y="10"/>
            <a:ext cx="12191980" cy="6857990"/>
          </a:xfrm>
          <a:prstGeom prst="rect">
            <a:avLst/>
          </a:prstGeom>
          <a:noFill/>
        </p:spPr>
      </p:pic>
      <p:sp>
        <p:nvSpPr>
          <p:cNvPr id="7" name="TextBox 6">
            <a:extLst>
              <a:ext uri="{FF2B5EF4-FFF2-40B4-BE49-F238E27FC236}">
                <a16:creationId xmlns:a16="http://schemas.microsoft.com/office/drawing/2014/main" id="{83B800D8-381E-CD9C-C418-90345D5D22F9}"/>
              </a:ext>
            </a:extLst>
          </p:cNvPr>
          <p:cNvSpPr txBox="1"/>
          <p:nvPr/>
        </p:nvSpPr>
        <p:spPr>
          <a:xfrm>
            <a:off x="0" y="6488658"/>
            <a:ext cx="6231466" cy="369332"/>
          </a:xfrm>
          <a:prstGeom prst="rect">
            <a:avLst/>
          </a:prstGeom>
          <a:noFill/>
        </p:spPr>
        <p:txBody>
          <a:bodyPr wrap="square">
            <a:spAutoFit/>
          </a:bodyPr>
          <a:lstStyle/>
          <a:p>
            <a:r>
              <a:rPr lang="en-US" b="0" i="0" u="none" strike="noStrike" dirty="0">
                <a:solidFill>
                  <a:srgbClr val="000000"/>
                </a:solidFill>
                <a:effectLst/>
                <a:latin typeface="Soehne"/>
              </a:rPr>
              <a:t>March 14, 2023</a:t>
            </a:r>
            <a:endParaRPr lang="en-US" dirty="0"/>
          </a:p>
        </p:txBody>
      </p:sp>
    </p:spTree>
    <p:extLst>
      <p:ext uri="{BB962C8B-B14F-4D97-AF65-F5344CB8AC3E}">
        <p14:creationId xmlns:p14="http://schemas.microsoft.com/office/powerpoint/2010/main" val="1122885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C08D12-2C9C-2292-AC1C-D9F8BAC1E0C4}"/>
              </a:ext>
            </a:extLst>
          </p:cNvPr>
          <p:cNvPicPr>
            <a:picLocks noChangeAspect="1"/>
          </p:cNvPicPr>
          <p:nvPr/>
        </p:nvPicPr>
        <p:blipFill rotWithShape="1">
          <a:blip r:embed="rId2"/>
          <a:srcRect l="11807" r="6323" b="-1"/>
          <a:stretch/>
        </p:blipFill>
        <p:spPr>
          <a:xfrm>
            <a:off x="120650" y="68263"/>
            <a:ext cx="11363325" cy="6350000"/>
          </a:xfrm>
          <a:prstGeom prst="rect">
            <a:avLst/>
          </a:prstGeom>
          <a:noFill/>
        </p:spPr>
      </p:pic>
    </p:spTree>
    <p:extLst>
      <p:ext uri="{BB962C8B-B14F-4D97-AF65-F5344CB8AC3E}">
        <p14:creationId xmlns:p14="http://schemas.microsoft.com/office/powerpoint/2010/main" val="215943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25D7F-2D3F-385D-AD22-2E67055E72C0}"/>
              </a:ext>
            </a:extLst>
          </p:cNvPr>
          <p:cNvPicPr>
            <a:picLocks noChangeAspect="1"/>
          </p:cNvPicPr>
          <p:nvPr/>
        </p:nvPicPr>
        <p:blipFill>
          <a:blip r:embed="rId3"/>
          <a:stretch>
            <a:fillRect/>
          </a:stretch>
        </p:blipFill>
        <p:spPr>
          <a:xfrm>
            <a:off x="-69408" y="0"/>
            <a:ext cx="12261408" cy="6299200"/>
          </a:xfrm>
          <a:prstGeom prst="rect">
            <a:avLst/>
          </a:prstGeom>
        </p:spPr>
      </p:pic>
    </p:spTree>
    <p:extLst>
      <p:ext uri="{BB962C8B-B14F-4D97-AF65-F5344CB8AC3E}">
        <p14:creationId xmlns:p14="http://schemas.microsoft.com/office/powerpoint/2010/main" val="1510724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D25C202-8F79-68B7-E55E-53A053EC156E}"/>
              </a:ext>
            </a:extLst>
          </p:cNvPr>
          <p:cNvSpPr>
            <a:spLocks noGrp="1"/>
          </p:cNvSpPr>
          <p:nvPr>
            <p:ph idx="1"/>
          </p:nvPr>
        </p:nvSpPr>
        <p:spPr>
          <a:xfrm>
            <a:off x="399673" y="330740"/>
            <a:ext cx="10515600" cy="6527260"/>
          </a:xfrm>
        </p:spPr>
        <p:txBody>
          <a:bodyPr>
            <a:normAutofit/>
          </a:bodyPr>
          <a:lstStyle/>
          <a:p>
            <a:r>
              <a:rPr lang="en-US" b="1" dirty="0"/>
              <a:t>Prompt: </a:t>
            </a:r>
            <a:r>
              <a:rPr lang="en-US" b="0" i="0" u="none" strike="noStrike" dirty="0">
                <a:solidFill>
                  <a:srgbClr val="343541"/>
                </a:solidFill>
                <a:effectLst/>
              </a:rPr>
              <a:t>Chris </a:t>
            </a:r>
            <a:r>
              <a:rPr lang="en-US" b="0" i="0" u="none" strike="noStrike" dirty="0" err="1">
                <a:solidFill>
                  <a:srgbClr val="343541"/>
                </a:solidFill>
                <a:effectLst/>
              </a:rPr>
              <a:t>Callison</a:t>
            </a:r>
            <a:r>
              <a:rPr lang="en-US" b="0" i="0" u="none" strike="noStrike" dirty="0">
                <a:solidFill>
                  <a:srgbClr val="343541"/>
                </a:solidFill>
                <a:effectLst/>
              </a:rPr>
              <a:t>-Burch recently testified before Congress. Where did he appear and what was the topic of the hearing?</a:t>
            </a:r>
          </a:p>
          <a:p>
            <a:pPr algn="l"/>
            <a:r>
              <a:rPr lang="en-US" b="1" dirty="0"/>
              <a:t>Default </a:t>
            </a:r>
            <a:r>
              <a:rPr lang="en-US" b="1" dirty="0" err="1"/>
              <a:t>ChatGPT</a:t>
            </a:r>
            <a:r>
              <a:rPr lang="en-US" b="1" dirty="0"/>
              <a:t> output: </a:t>
            </a:r>
          </a:p>
          <a:p>
            <a:pPr algn="l"/>
            <a:r>
              <a:rPr lang="en-US" dirty="0"/>
              <a:t>I'm sorry, but as an AI model developed by </a:t>
            </a:r>
            <a:r>
              <a:rPr lang="en-US" dirty="0" err="1"/>
              <a:t>OpenAI</a:t>
            </a:r>
            <a:r>
              <a:rPr lang="en-US" dirty="0"/>
              <a:t>, my training only includes information up until September 2021, and I don't have the ability to access or retrieve real-time information or updates. As of my last training data, Chris </a:t>
            </a:r>
            <a:r>
              <a:rPr lang="en-US" dirty="0" err="1"/>
              <a:t>Callison</a:t>
            </a:r>
            <a:r>
              <a:rPr lang="en-US" dirty="0"/>
              <a:t>-Burch was an Associate Professor in the Computer and Information Science Department at the University of Pennsylvania, and he's known for his work in natural language processing and machine translation. However, I don't have information on any congressional testimonies he might have given after September 2021. For the most accurate information, I'd recommend checking the latest news articles or official congressional records.</a:t>
            </a:r>
          </a:p>
        </p:txBody>
      </p:sp>
    </p:spTree>
    <p:extLst>
      <p:ext uri="{BB962C8B-B14F-4D97-AF65-F5344CB8AC3E}">
        <p14:creationId xmlns:p14="http://schemas.microsoft.com/office/powerpoint/2010/main" val="2663254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tablet&#10;&#10;Description automatically generated with low confidence">
            <a:extLst>
              <a:ext uri="{FF2B5EF4-FFF2-40B4-BE49-F238E27FC236}">
                <a16:creationId xmlns:a16="http://schemas.microsoft.com/office/drawing/2014/main" id="{BF32C0E3-6E46-00BF-15AF-FAD1EECEC45C}"/>
              </a:ext>
            </a:extLst>
          </p:cNvPr>
          <p:cNvPicPr>
            <a:picLocks noChangeAspect="1"/>
          </p:cNvPicPr>
          <p:nvPr/>
        </p:nvPicPr>
        <p:blipFill>
          <a:blip r:embed="rId2"/>
          <a:stretch>
            <a:fillRect/>
          </a:stretch>
        </p:blipFill>
        <p:spPr>
          <a:xfrm>
            <a:off x="7016245" y="355600"/>
            <a:ext cx="5474710" cy="6858000"/>
          </a:xfrm>
          <a:prstGeom prst="rect">
            <a:avLst/>
          </a:prstGeom>
        </p:spPr>
      </p:pic>
      <p:pic>
        <p:nvPicPr>
          <p:cNvPr id="10" name="Picture 9" descr="A screenshot of a web page&#10;&#10;Description automatically generated with low confidence">
            <a:extLst>
              <a:ext uri="{FF2B5EF4-FFF2-40B4-BE49-F238E27FC236}">
                <a16:creationId xmlns:a16="http://schemas.microsoft.com/office/drawing/2014/main" id="{595A8417-EDC1-F567-215E-FCE67D0965B6}"/>
              </a:ext>
            </a:extLst>
          </p:cNvPr>
          <p:cNvPicPr>
            <a:picLocks noChangeAspect="1"/>
          </p:cNvPicPr>
          <p:nvPr/>
        </p:nvPicPr>
        <p:blipFill>
          <a:blip r:embed="rId3"/>
          <a:stretch>
            <a:fillRect/>
          </a:stretch>
        </p:blipFill>
        <p:spPr>
          <a:xfrm>
            <a:off x="0" y="0"/>
            <a:ext cx="5600017" cy="3945467"/>
          </a:xfrm>
          <a:prstGeom prst="rect">
            <a:avLst/>
          </a:prstGeom>
        </p:spPr>
      </p:pic>
      <p:pic>
        <p:nvPicPr>
          <p:cNvPr id="6" name="Picture 5" descr="A screenshot of a website&#10;&#10;Description automatically generated with low confidence">
            <a:extLst>
              <a:ext uri="{FF2B5EF4-FFF2-40B4-BE49-F238E27FC236}">
                <a16:creationId xmlns:a16="http://schemas.microsoft.com/office/drawing/2014/main" id="{66A07398-B9AB-B92C-3942-F5D47011E204}"/>
              </a:ext>
            </a:extLst>
          </p:cNvPr>
          <p:cNvPicPr>
            <a:picLocks noChangeAspect="1"/>
          </p:cNvPicPr>
          <p:nvPr/>
        </p:nvPicPr>
        <p:blipFill>
          <a:blip r:embed="rId4"/>
          <a:stretch>
            <a:fillRect/>
          </a:stretch>
        </p:blipFill>
        <p:spPr>
          <a:xfrm>
            <a:off x="2054778" y="355600"/>
            <a:ext cx="5474710" cy="6858000"/>
          </a:xfrm>
          <a:prstGeom prst="rect">
            <a:avLst/>
          </a:prstGeom>
        </p:spPr>
      </p:pic>
    </p:spTree>
    <p:extLst>
      <p:ext uri="{BB962C8B-B14F-4D97-AF65-F5344CB8AC3E}">
        <p14:creationId xmlns:p14="http://schemas.microsoft.com/office/powerpoint/2010/main" val="1735304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D25C202-8F79-68B7-E55E-53A053EC156E}"/>
              </a:ext>
            </a:extLst>
          </p:cNvPr>
          <p:cNvSpPr>
            <a:spLocks noGrp="1"/>
          </p:cNvSpPr>
          <p:nvPr>
            <p:ph idx="4294967295"/>
          </p:nvPr>
        </p:nvSpPr>
        <p:spPr>
          <a:xfrm>
            <a:off x="0" y="0"/>
            <a:ext cx="12192000" cy="6858000"/>
          </a:xfrm>
        </p:spPr>
        <p:txBody>
          <a:bodyPr>
            <a:normAutofit fontScale="55000" lnSpcReduction="20000"/>
          </a:bodyPr>
          <a:lstStyle/>
          <a:p>
            <a:pPr>
              <a:lnSpc>
                <a:spcPct val="120000"/>
              </a:lnSpc>
            </a:pPr>
            <a:r>
              <a:rPr lang="en-US" sz="2900" b="1" dirty="0"/>
              <a:t>Prompt: </a:t>
            </a:r>
            <a:r>
              <a:rPr lang="en-US" sz="2900" b="0" i="0" u="none" strike="noStrike" dirty="0">
                <a:solidFill>
                  <a:srgbClr val="343541"/>
                </a:solidFill>
                <a:effectLst/>
              </a:rPr>
              <a:t>Chris </a:t>
            </a:r>
            <a:r>
              <a:rPr lang="en-US" sz="2900" b="0" i="0" u="none" strike="noStrike" dirty="0" err="1">
                <a:solidFill>
                  <a:srgbClr val="343541"/>
                </a:solidFill>
                <a:effectLst/>
              </a:rPr>
              <a:t>Callison</a:t>
            </a:r>
            <a:r>
              <a:rPr lang="en-US" sz="2900" b="0" i="0" u="none" strike="noStrike" dirty="0">
                <a:solidFill>
                  <a:srgbClr val="343541"/>
                </a:solidFill>
                <a:effectLst/>
              </a:rPr>
              <a:t>-Burch recently testified before Congress. Where did he appear and what was the topic of the hearing? </a:t>
            </a:r>
          </a:p>
          <a:p>
            <a:r>
              <a:rPr lang="en-US" sz="2900" b="1" dirty="0" err="1"/>
              <a:t>ChatGPT</a:t>
            </a:r>
            <a:r>
              <a:rPr lang="en-US" sz="2900" b="1" dirty="0"/>
              <a:t> output (after web search): </a:t>
            </a:r>
          </a:p>
          <a:p>
            <a:pPr algn="l">
              <a:lnSpc>
                <a:spcPct val="120000"/>
              </a:lnSpc>
            </a:pPr>
            <a:r>
              <a:rPr lang="en-US" sz="2900" b="0" i="0" u="none" strike="noStrike" dirty="0">
                <a:solidFill>
                  <a:srgbClr val="374151"/>
                </a:solidFill>
                <a:effectLst/>
              </a:rPr>
              <a:t>Chris </a:t>
            </a:r>
            <a:r>
              <a:rPr lang="en-US" sz="2900" b="0" i="0" u="none" strike="noStrike" dirty="0" err="1">
                <a:solidFill>
                  <a:srgbClr val="374151"/>
                </a:solidFill>
                <a:effectLst/>
              </a:rPr>
              <a:t>Callison</a:t>
            </a:r>
            <a:r>
              <a:rPr lang="en-US" sz="2900" b="0" i="0" u="none" strike="noStrike" dirty="0">
                <a:solidFill>
                  <a:srgbClr val="374151"/>
                </a:solidFill>
                <a:effectLst/>
              </a:rPr>
              <a:t>-Burch, Associate Professor of Computer and Information Science at the University of Pennsylvania, testified before the House Judiciary Subcommittee on Courts, Intellectual Property, and the Internet on May 17, 2023.</a:t>
            </a:r>
            <a:r>
              <a:rPr lang="en-US" sz="2900" b="0" i="0" u="none" strike="noStrike" baseline="30000" dirty="0">
                <a:solidFill>
                  <a:srgbClr val="374151"/>
                </a:solidFill>
                <a:effectLst/>
              </a:rPr>
              <a:t>1</a:t>
            </a:r>
            <a:r>
              <a:rPr lang="en-US" sz="2900" b="0" i="0" u="none" strike="noStrike" dirty="0">
                <a:solidFill>
                  <a:srgbClr val="374151"/>
                </a:solidFill>
                <a:effectLst/>
              </a:rPr>
              <a:t> The hearing was titled "Artificial Intelligence and Intellectual Property" and focused on generative artificial intelligence (AI) technology, specifically its intersection with copyright law.</a:t>
            </a:r>
            <a:r>
              <a:rPr lang="en-US" sz="2900" baseline="30000" dirty="0">
                <a:solidFill>
                  <a:srgbClr val="374151"/>
                </a:solidFill>
              </a:rPr>
              <a:t>2</a:t>
            </a:r>
            <a:r>
              <a:rPr lang="en-US" sz="2900" b="0" i="0" u="none" strike="noStrike" dirty="0">
                <a:solidFill>
                  <a:srgbClr val="374151"/>
                </a:solidFill>
                <a:effectLst/>
              </a:rPr>
              <a:t> Topics covered included the use of copyright-protected works in the training of generative AI models, copyright protection of works produced with the assistance of generative AI, and the economic impact of generative AI on creators and creative industries.</a:t>
            </a:r>
            <a:r>
              <a:rPr lang="en-US" sz="2900" baseline="30000" dirty="0">
                <a:solidFill>
                  <a:srgbClr val="374151"/>
                </a:solidFill>
              </a:rPr>
              <a:t> 3</a:t>
            </a:r>
            <a:endParaRPr lang="en-US" sz="2900" b="0" i="0" u="none" strike="noStrike" dirty="0">
              <a:solidFill>
                <a:srgbClr val="374151"/>
              </a:solidFill>
              <a:effectLst/>
            </a:endParaRPr>
          </a:p>
          <a:p>
            <a:pPr algn="l">
              <a:lnSpc>
                <a:spcPct val="120000"/>
              </a:lnSpc>
            </a:pPr>
            <a:r>
              <a:rPr lang="en-US" sz="2900" b="0" i="0" u="none" strike="noStrike" dirty="0">
                <a:solidFill>
                  <a:srgbClr val="374151"/>
                </a:solidFill>
                <a:effectLst/>
              </a:rPr>
              <a:t>In his testimony, </a:t>
            </a:r>
            <a:r>
              <a:rPr lang="en-US" sz="2900" b="0" i="0" u="none" strike="noStrike" dirty="0" err="1">
                <a:solidFill>
                  <a:srgbClr val="374151"/>
                </a:solidFill>
                <a:effectLst/>
              </a:rPr>
              <a:t>Callison</a:t>
            </a:r>
            <a:r>
              <a:rPr lang="en-US" sz="2900" b="0" i="0" u="none" strike="noStrike" dirty="0">
                <a:solidFill>
                  <a:srgbClr val="374151"/>
                </a:solidFill>
                <a:effectLst/>
              </a:rPr>
              <a:t>-Burch discussed the transformative impact of generative AI technology and its potential implications for the future of various professions. He noted that the rapid advancement of this technology had initially led him to question the relevance of his own academic research, but he had since adopted a more optimistic outlook. However, he stressed the need for proactive legislative action, suggesting that without it, some professions, like paralegals, could become obsolete. He proposed that Congress could take actions ranging from providing job retraining for displaced professions to creating new public work programs similar to the Works Progress Administration (WPA).</a:t>
            </a:r>
            <a:r>
              <a:rPr lang="en-US" sz="2900" baseline="30000" dirty="0">
                <a:solidFill>
                  <a:srgbClr val="374151"/>
                </a:solidFill>
              </a:rPr>
              <a:t>4</a:t>
            </a:r>
            <a:endParaRPr lang="en-US" sz="2900" b="0" i="0" u="none" strike="noStrike" dirty="0">
              <a:solidFill>
                <a:srgbClr val="374151"/>
              </a:solidFill>
              <a:effectLst/>
            </a:endParaRPr>
          </a:p>
          <a:p>
            <a:pPr algn="l">
              <a:lnSpc>
                <a:spcPct val="120000"/>
              </a:lnSpc>
            </a:pPr>
            <a:r>
              <a:rPr lang="en-US" sz="2900" b="0" i="0" u="none" strike="noStrike" dirty="0" err="1">
                <a:solidFill>
                  <a:srgbClr val="374151"/>
                </a:solidFill>
                <a:effectLst/>
              </a:rPr>
              <a:t>Callison</a:t>
            </a:r>
            <a:r>
              <a:rPr lang="en-US" sz="2900" b="0" i="0" u="none" strike="noStrike" dirty="0">
                <a:solidFill>
                  <a:srgbClr val="374151"/>
                </a:solidFill>
                <a:effectLst/>
              </a:rPr>
              <a:t>-Burch also addressed questions about the use of copyrighted works in the training of generative AI. In response to a question about a potential compensation scheme for artists whose works are used in such training, he explained the complexity of the issue, noting that with the vast volume of text used in training datasets, each individual author's contribution is minute. Consequently, any compensation based on the volume of each artist’s contribution would be extremely smal</a:t>
            </a:r>
            <a:r>
              <a:rPr lang="en-US" sz="2900" dirty="0">
                <a:solidFill>
                  <a:srgbClr val="374151"/>
                </a:solidFill>
              </a:rPr>
              <a:t>l</a:t>
            </a:r>
            <a:r>
              <a:rPr lang="en-US" sz="2900" b="0" i="0" u="none" strike="noStrike" dirty="0">
                <a:solidFill>
                  <a:srgbClr val="374151"/>
                </a:solidFill>
                <a:effectLst/>
              </a:rPr>
              <a:t>.</a:t>
            </a:r>
            <a:r>
              <a:rPr lang="en-US" sz="2900" baseline="30000" dirty="0">
                <a:solidFill>
                  <a:srgbClr val="374151"/>
                </a:solidFill>
              </a:rPr>
              <a:t>4</a:t>
            </a:r>
            <a:endParaRPr lang="en-US" sz="2900" b="0" i="0" u="none" strike="noStrike" dirty="0">
              <a:solidFill>
                <a:srgbClr val="374151"/>
              </a:solidFill>
              <a:effectLst/>
            </a:endParaRPr>
          </a:p>
          <a:p>
            <a:pPr algn="l">
              <a:lnSpc>
                <a:spcPct val="120000"/>
              </a:lnSpc>
            </a:pPr>
            <a:r>
              <a:rPr lang="en-US" sz="1700" baseline="30000" dirty="0">
                <a:solidFill>
                  <a:srgbClr val="374151"/>
                </a:solidFill>
              </a:rPr>
              <a:t>1</a:t>
            </a:r>
            <a:r>
              <a:rPr lang="en-US" sz="1700" dirty="0">
                <a:hlinkClick r:id="rId2"/>
              </a:rPr>
              <a:t>https://targetednews.com/pr_disp.php?pr_id=8165677</a:t>
            </a:r>
            <a:endParaRPr lang="en-US" sz="1700" dirty="0"/>
          </a:p>
          <a:p>
            <a:pPr>
              <a:lnSpc>
                <a:spcPct val="120000"/>
              </a:lnSpc>
            </a:pPr>
            <a:r>
              <a:rPr lang="en-US" sz="1700" baseline="30000" dirty="0">
                <a:solidFill>
                  <a:srgbClr val="374151"/>
                </a:solidFill>
              </a:rPr>
              <a:t>2</a:t>
            </a:r>
            <a:r>
              <a:rPr lang="en-US" sz="1700" dirty="0">
                <a:solidFill>
                  <a:srgbClr val="374151"/>
                </a:solidFill>
                <a:hlinkClick r:id="rId3"/>
              </a:rPr>
              <a:t>https://www.ntd.com/house-judiciary-subcommittee-holds-hearing-on-interoperability-of-ai-and-copyright-law_919926.html</a:t>
            </a:r>
            <a:r>
              <a:rPr lang="en-US" sz="1700" dirty="0">
                <a:solidFill>
                  <a:srgbClr val="374151"/>
                </a:solidFill>
              </a:rPr>
              <a:t>  </a:t>
            </a:r>
          </a:p>
          <a:p>
            <a:pPr algn="l">
              <a:lnSpc>
                <a:spcPct val="120000"/>
              </a:lnSpc>
            </a:pPr>
            <a:r>
              <a:rPr lang="en-US" sz="1700" baseline="30000" dirty="0">
                <a:solidFill>
                  <a:srgbClr val="374151"/>
                </a:solidFill>
              </a:rPr>
              <a:t>3</a:t>
            </a:r>
            <a:r>
              <a:rPr lang="en-US" sz="1700" dirty="0">
                <a:solidFill>
                  <a:srgbClr val="374151"/>
                </a:solidFill>
                <a:hlinkClick r:id="rId4"/>
              </a:rPr>
              <a:t>https://rainnews.com/judiciary-committee-hears-testimony-on-the-intersection-of-ai-and-copyright/</a:t>
            </a:r>
            <a:r>
              <a:rPr lang="en-US" sz="1700" dirty="0">
                <a:solidFill>
                  <a:srgbClr val="374151"/>
                </a:solidFill>
              </a:rPr>
              <a:t> </a:t>
            </a:r>
          </a:p>
          <a:p>
            <a:pPr algn="l">
              <a:lnSpc>
                <a:spcPct val="120000"/>
              </a:lnSpc>
            </a:pPr>
            <a:r>
              <a:rPr lang="en-US" sz="1700" baseline="30000" dirty="0">
                <a:solidFill>
                  <a:srgbClr val="374151"/>
                </a:solidFill>
              </a:rPr>
              <a:t>4</a:t>
            </a:r>
            <a:r>
              <a:rPr lang="en-US" sz="1700" dirty="0">
                <a:solidFill>
                  <a:srgbClr val="374151"/>
                </a:solidFill>
                <a:hlinkClick r:id="rId5"/>
              </a:rPr>
              <a:t>https://ipwatchdog.com/2023/05/17/artists-tell-house-ip-subcommittee-ai-hearing-data-content-livelihood/id=160980/</a:t>
            </a:r>
            <a:r>
              <a:rPr lang="en-US" sz="1700" dirty="0">
                <a:solidFill>
                  <a:srgbClr val="374151"/>
                </a:solidFill>
              </a:rPr>
              <a:t> </a:t>
            </a:r>
          </a:p>
        </p:txBody>
      </p:sp>
    </p:spTree>
    <p:extLst>
      <p:ext uri="{BB962C8B-B14F-4D97-AF65-F5344CB8AC3E}">
        <p14:creationId xmlns:p14="http://schemas.microsoft.com/office/powerpoint/2010/main" val="3934291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BE955EA5-07D9-C9A6-EB48-FE1F07FAB0D0}"/>
              </a:ext>
            </a:extLst>
          </p:cNvPr>
          <p:cNvPicPr>
            <a:picLocks noChangeAspect="1"/>
          </p:cNvPicPr>
          <p:nvPr/>
        </p:nvPicPr>
        <p:blipFill>
          <a:blip r:embed="rId2"/>
          <a:stretch>
            <a:fillRect/>
          </a:stretch>
        </p:blipFill>
        <p:spPr>
          <a:xfrm>
            <a:off x="157865" y="68263"/>
            <a:ext cx="11288894" cy="6350000"/>
          </a:xfrm>
          <a:prstGeom prst="rect">
            <a:avLst/>
          </a:prstGeom>
          <a:noFill/>
        </p:spPr>
      </p:pic>
    </p:spTree>
    <p:extLst>
      <p:ext uri="{BB962C8B-B14F-4D97-AF65-F5344CB8AC3E}">
        <p14:creationId xmlns:p14="http://schemas.microsoft.com/office/powerpoint/2010/main" val="913214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D58694-0575-9E02-92F8-5B820281BF72}"/>
              </a:ext>
            </a:extLst>
          </p:cNvPr>
          <p:cNvPicPr>
            <a:picLocks noChangeAspect="1"/>
          </p:cNvPicPr>
          <p:nvPr/>
        </p:nvPicPr>
        <p:blipFill rotWithShape="1">
          <a:blip r:embed="rId2"/>
          <a:srcRect b="3017"/>
          <a:stretch/>
        </p:blipFill>
        <p:spPr>
          <a:xfrm>
            <a:off x="20" y="10"/>
            <a:ext cx="12191980" cy="6857990"/>
          </a:xfrm>
          <a:prstGeom prst="rect">
            <a:avLst/>
          </a:prstGeom>
          <a:noFill/>
        </p:spPr>
      </p:pic>
    </p:spTree>
    <p:extLst>
      <p:ext uri="{BB962C8B-B14F-4D97-AF65-F5344CB8AC3E}">
        <p14:creationId xmlns:p14="http://schemas.microsoft.com/office/powerpoint/2010/main" val="2233532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website&#10;&#10;Description automatically generated with medium confidence">
            <a:extLst>
              <a:ext uri="{FF2B5EF4-FFF2-40B4-BE49-F238E27FC236}">
                <a16:creationId xmlns:a16="http://schemas.microsoft.com/office/drawing/2014/main" id="{F2692C5F-4AB9-B6C4-9853-7BBD1514905B}"/>
              </a:ext>
            </a:extLst>
          </p:cNvPr>
          <p:cNvPicPr>
            <a:picLocks noChangeAspect="1"/>
          </p:cNvPicPr>
          <p:nvPr/>
        </p:nvPicPr>
        <p:blipFill rotWithShape="1">
          <a:blip r:embed="rId3"/>
          <a:srcRect t="6257" b="2280"/>
          <a:stretch/>
        </p:blipFill>
        <p:spPr>
          <a:xfrm>
            <a:off x="20" y="10"/>
            <a:ext cx="12191980" cy="6857990"/>
          </a:xfrm>
          <a:prstGeom prst="rect">
            <a:avLst/>
          </a:prstGeom>
          <a:noFill/>
        </p:spPr>
      </p:pic>
    </p:spTree>
    <p:extLst>
      <p:ext uri="{BB962C8B-B14F-4D97-AF65-F5344CB8AC3E}">
        <p14:creationId xmlns:p14="http://schemas.microsoft.com/office/powerpoint/2010/main" val="2117097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AD1B24-B8A4-D67D-A59D-67B7884CDF8C}"/>
              </a:ext>
            </a:extLst>
          </p:cNvPr>
          <p:cNvPicPr>
            <a:picLocks noChangeAspect="1"/>
          </p:cNvPicPr>
          <p:nvPr/>
        </p:nvPicPr>
        <p:blipFill rotWithShape="1">
          <a:blip r:embed="rId3"/>
          <a:srcRect b="11765"/>
          <a:stretch/>
        </p:blipFill>
        <p:spPr>
          <a:xfrm>
            <a:off x="20" y="10"/>
            <a:ext cx="12191980" cy="6857990"/>
          </a:xfrm>
          <a:prstGeom prst="rect">
            <a:avLst/>
          </a:prstGeom>
          <a:noFill/>
        </p:spPr>
      </p:pic>
    </p:spTree>
    <p:extLst>
      <p:ext uri="{BB962C8B-B14F-4D97-AF65-F5344CB8AC3E}">
        <p14:creationId xmlns:p14="http://schemas.microsoft.com/office/powerpoint/2010/main" val="925933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88993" y="1760289"/>
            <a:ext cx="5605255" cy="221674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4800"/>
              <a:buNone/>
            </a:pPr>
            <a:r>
              <a:rPr lang="en-US" sz="5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State of the Art </a:t>
            </a:r>
            <a:br>
              <a:rPr lang="en-US" sz="5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br>
            <a:r>
              <a:rPr lang="en-US" sz="5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Large Language Models</a:t>
            </a:r>
          </a:p>
        </p:txBody>
      </p:sp>
    </p:spTree>
    <p:extLst>
      <p:ext uri="{BB962C8B-B14F-4D97-AF65-F5344CB8AC3E}">
        <p14:creationId xmlns:p14="http://schemas.microsoft.com/office/powerpoint/2010/main" val="1187586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p1">
            <a:extLst>
              <a:ext uri="{FF2B5EF4-FFF2-40B4-BE49-F238E27FC236}">
                <a16:creationId xmlns:a16="http://schemas.microsoft.com/office/drawing/2014/main" id="{63312AD9-9255-8925-4B0B-F08AC86B97F3}"/>
              </a:ext>
            </a:extLst>
          </p:cNvPr>
          <p:cNvSpPr txBox="1">
            <a:spLocks/>
          </p:cNvSpPr>
          <p:nvPr/>
        </p:nvSpPr>
        <p:spPr>
          <a:xfrm>
            <a:off x="700010" y="2828925"/>
            <a:ext cx="5605255" cy="2216744"/>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chemeClr val="dk1"/>
              </a:buClr>
              <a:buSzPts val="4800"/>
            </a:pPr>
            <a:r>
              <a:rPr lang="en-US" sz="3200" dirty="0"/>
              <a:t>Few Shot Learning</a:t>
            </a:r>
            <a:endParaRPr lang="en-US" sz="32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84741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table&#10;&#10;Description automatically generated">
            <a:extLst>
              <a:ext uri="{FF2B5EF4-FFF2-40B4-BE49-F238E27FC236}">
                <a16:creationId xmlns:a16="http://schemas.microsoft.com/office/drawing/2014/main" id="{277D3034-E8E7-3B1F-E766-58C80DD4137F}"/>
              </a:ext>
            </a:extLst>
          </p:cNvPr>
          <p:cNvPicPr>
            <a:picLocks noChangeAspect="1"/>
          </p:cNvPicPr>
          <p:nvPr/>
        </p:nvPicPr>
        <p:blipFill>
          <a:blip r:embed="rId2"/>
          <a:stretch>
            <a:fillRect/>
          </a:stretch>
        </p:blipFill>
        <p:spPr>
          <a:xfrm>
            <a:off x="-17929" y="215155"/>
            <a:ext cx="12209930" cy="6206008"/>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946F7307-452A-6542-D1CD-3255CF9D697C}"/>
              </a:ext>
            </a:extLst>
          </p:cNvPr>
          <p:cNvPicPr>
            <a:picLocks noChangeAspect="1"/>
          </p:cNvPicPr>
          <p:nvPr/>
        </p:nvPicPr>
        <p:blipFill>
          <a:blip r:embed="rId3"/>
          <a:stretch>
            <a:fillRect/>
          </a:stretch>
        </p:blipFill>
        <p:spPr>
          <a:xfrm>
            <a:off x="2762952" y="2054047"/>
            <a:ext cx="4055014" cy="3197011"/>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E67C4C0-7E59-FD57-B0B8-A272A3EB2A8B}"/>
              </a:ext>
            </a:extLst>
          </p:cNvPr>
          <p:cNvSpPr txBox="1"/>
          <p:nvPr/>
        </p:nvSpPr>
        <p:spPr>
          <a:xfrm>
            <a:off x="1163172" y="266264"/>
            <a:ext cx="6256598" cy="441960"/>
          </a:xfrm>
          <a:prstGeom prst="rect">
            <a:avLst/>
          </a:prstGeom>
          <a:noFill/>
        </p:spPr>
        <p:txBody>
          <a:bodyPr wrap="square">
            <a:spAutoFit/>
          </a:bodyPr>
          <a:lstStyle/>
          <a:p>
            <a:r>
              <a:rPr lang="en-US" sz="2200" b="1" dirty="0">
                <a:latin typeface="Chalkduster" panose="03050602040202020205" pitchFamily="66" charset="77"/>
              </a:rPr>
              <a:t>Prompt</a:t>
            </a:r>
          </a:p>
        </p:txBody>
      </p:sp>
      <p:sp>
        <p:nvSpPr>
          <p:cNvPr id="7" name="TextBox 6">
            <a:extLst>
              <a:ext uri="{FF2B5EF4-FFF2-40B4-BE49-F238E27FC236}">
                <a16:creationId xmlns:a16="http://schemas.microsoft.com/office/drawing/2014/main" id="{F1A1902D-503E-4AEE-ED58-4C7C227CF3E4}"/>
              </a:ext>
            </a:extLst>
          </p:cNvPr>
          <p:cNvSpPr txBox="1"/>
          <p:nvPr/>
        </p:nvSpPr>
        <p:spPr>
          <a:xfrm>
            <a:off x="9210276" y="215857"/>
            <a:ext cx="6256598" cy="441960"/>
          </a:xfrm>
          <a:prstGeom prst="rect">
            <a:avLst/>
          </a:prstGeom>
          <a:noFill/>
        </p:spPr>
        <p:txBody>
          <a:bodyPr wrap="square">
            <a:spAutoFit/>
          </a:bodyPr>
          <a:lstStyle/>
          <a:p>
            <a:r>
              <a:rPr lang="en-US" sz="2200" b="1" dirty="0">
                <a:latin typeface="Chalkduster" panose="03050602040202020205" pitchFamily="66" charset="77"/>
              </a:rPr>
              <a:t>Completion</a:t>
            </a:r>
          </a:p>
        </p:txBody>
      </p:sp>
    </p:spTree>
    <p:extLst>
      <p:ext uri="{BB962C8B-B14F-4D97-AF65-F5344CB8AC3E}">
        <p14:creationId xmlns:p14="http://schemas.microsoft.com/office/powerpoint/2010/main" val="37683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104B9-B3BE-D494-F326-B0417A74EA8F}"/>
              </a:ext>
            </a:extLst>
          </p:cNvPr>
          <p:cNvSpPr>
            <a:spLocks noGrp="1"/>
          </p:cNvSpPr>
          <p:nvPr>
            <p:ph type="title"/>
          </p:nvPr>
        </p:nvSpPr>
        <p:spPr/>
        <p:txBody>
          <a:bodyPr/>
          <a:lstStyle/>
          <a:p>
            <a:r>
              <a:rPr lang="en-US" dirty="0"/>
              <a:t>Language Models are Few-Shot Learners</a:t>
            </a:r>
          </a:p>
        </p:txBody>
      </p:sp>
      <p:sp>
        <p:nvSpPr>
          <p:cNvPr id="5" name="Content Placeholder 4">
            <a:extLst>
              <a:ext uri="{FF2B5EF4-FFF2-40B4-BE49-F238E27FC236}">
                <a16:creationId xmlns:a16="http://schemas.microsoft.com/office/drawing/2014/main" id="{C3EA3AF4-3A3C-AA54-CEA4-9FCFB04FF75E}"/>
              </a:ext>
            </a:extLst>
          </p:cNvPr>
          <p:cNvSpPr>
            <a:spLocks noGrp="1"/>
          </p:cNvSpPr>
          <p:nvPr>
            <p:ph idx="1"/>
          </p:nvPr>
        </p:nvSpPr>
        <p:spPr/>
        <p:txBody>
          <a:bodyPr>
            <a:noAutofit/>
          </a:bodyPr>
          <a:lstStyle/>
          <a:p>
            <a:r>
              <a:rPr lang="en-US" sz="1800" b="1" dirty="0"/>
              <a:t>Abstract: </a:t>
            </a:r>
            <a:r>
              <a:rPr lang="en-US" sz="1800" dirty="0"/>
              <a:t>Recent work has demonstrated substantial gains on many NLP tasks and benchmarks by pre-training on a large corpus of text followed by fine-tuning on a specific task. While typically task-agnostic in architecture, this method still requires task-specific fine-tuning datasets of thousands or tens of thousands of examples. By contrast, humans can generally perform a new language task from only a few examples or from simple instructions - something which current NLP systems still largely struggle to do. Here we show that scaling up language models greatly improves task-agnostic, few-shot performance, sometimes even reaching competitiveness with prior state-of-the-art fine-tuning approaches. Specifically, we train GPT-3, an autoregressive language model with 175 billion parameters, 10x more than any previous non-sparse language model, and test its performance in the few-shot setting. For all tasks, GPT-3 is applied without any gradient updates or fine-tuning, with tasks and few-shot demonstrations specified purely via text interaction with the model. GPT-3 achieves strong performance on many NLP datasets, including translation, question-answering, and cloze tasks, as well as several tasks that require on-the-fly reasoning or domain adaptation, such as unscrambling words, using a novel word in a sentence, or performing 3-digit arithmetic. At the same time, we also identify some datasets where GPT-3's few-shot learning still struggles, as well as some datasets where GPT-3 faces methodological issues related to training on large web corpora. Finally, we find that GPT-3 can generate samples of news articles which human evaluators have difficulty distinguishing from articles written by humans. We discuss broader societal impacts of this finding and of GPT-3 in general.</a:t>
            </a:r>
          </a:p>
        </p:txBody>
      </p:sp>
      <p:sp>
        <p:nvSpPr>
          <p:cNvPr id="7" name="TextBox 6">
            <a:extLst>
              <a:ext uri="{FF2B5EF4-FFF2-40B4-BE49-F238E27FC236}">
                <a16:creationId xmlns:a16="http://schemas.microsoft.com/office/drawing/2014/main" id="{8F6D1CD2-F7E7-61C3-E54A-8BB9FF5A935D}"/>
              </a:ext>
            </a:extLst>
          </p:cNvPr>
          <p:cNvSpPr txBox="1"/>
          <p:nvPr/>
        </p:nvSpPr>
        <p:spPr>
          <a:xfrm>
            <a:off x="8392205" y="6492875"/>
            <a:ext cx="6096000" cy="369332"/>
          </a:xfrm>
          <a:prstGeom prst="rect">
            <a:avLst/>
          </a:prstGeom>
          <a:noFill/>
        </p:spPr>
        <p:txBody>
          <a:bodyPr wrap="square">
            <a:spAutoFit/>
          </a:bodyPr>
          <a:lstStyle/>
          <a:p>
            <a:r>
              <a:rPr lang="en-US" dirty="0">
                <a:hlinkClick r:id="rId2"/>
              </a:rPr>
              <a:t>https://</a:t>
            </a:r>
            <a:r>
              <a:rPr lang="en-US" dirty="0" err="1">
                <a:hlinkClick r:id="rId2"/>
              </a:rPr>
              <a:t>arxiv.org</a:t>
            </a:r>
            <a:r>
              <a:rPr lang="en-US" dirty="0">
                <a:hlinkClick r:id="rId2"/>
              </a:rPr>
              <a:t>/abs/2005.14165</a:t>
            </a:r>
            <a:endParaRPr lang="en-US" dirty="0"/>
          </a:p>
        </p:txBody>
      </p:sp>
    </p:spTree>
    <p:extLst>
      <p:ext uri="{BB962C8B-B14F-4D97-AF65-F5344CB8AC3E}">
        <p14:creationId xmlns:p14="http://schemas.microsoft.com/office/powerpoint/2010/main" val="2901064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603BF-37FF-CDE0-1A48-EDA246C39774}"/>
              </a:ext>
            </a:extLst>
          </p:cNvPr>
          <p:cNvSpPr>
            <a:spLocks noGrp="1"/>
          </p:cNvSpPr>
          <p:nvPr>
            <p:ph type="title"/>
          </p:nvPr>
        </p:nvSpPr>
        <p:spPr/>
        <p:txBody>
          <a:bodyPr/>
          <a:lstStyle/>
          <a:p>
            <a:r>
              <a:rPr lang="en-US" dirty="0"/>
              <a:t>Fine-tuning</a:t>
            </a:r>
          </a:p>
        </p:txBody>
      </p:sp>
      <p:sp>
        <p:nvSpPr>
          <p:cNvPr id="10" name="Content Placeholder 5">
            <a:extLst>
              <a:ext uri="{FF2B5EF4-FFF2-40B4-BE49-F238E27FC236}">
                <a16:creationId xmlns:a16="http://schemas.microsoft.com/office/drawing/2014/main" id="{C8DEC3EE-89F0-DDE3-4D47-10645F130711}"/>
              </a:ext>
            </a:extLst>
          </p:cNvPr>
          <p:cNvSpPr txBox="1">
            <a:spLocks/>
          </p:cNvSpPr>
          <p:nvPr/>
        </p:nvSpPr>
        <p:spPr>
          <a:xfrm>
            <a:off x="399672" y="1348547"/>
            <a:ext cx="3663041"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Traditional fine-tuning.</a:t>
            </a:r>
          </a:p>
          <a:p>
            <a:pPr>
              <a:lnSpc>
                <a:spcPct val="100000"/>
              </a:lnSpc>
            </a:pPr>
            <a:r>
              <a:rPr lang="en-US" dirty="0"/>
              <a:t>The model is trained via repeated gradient updates using a large corpus of example tasks.</a:t>
            </a:r>
          </a:p>
        </p:txBody>
      </p:sp>
      <p:sp>
        <p:nvSpPr>
          <p:cNvPr id="11" name="TextBox 10">
            <a:extLst>
              <a:ext uri="{FF2B5EF4-FFF2-40B4-BE49-F238E27FC236}">
                <a16:creationId xmlns:a16="http://schemas.microsoft.com/office/drawing/2014/main" id="{B06154AE-53F7-6BC0-68FF-5073300D064A}"/>
              </a:ext>
            </a:extLst>
          </p:cNvPr>
          <p:cNvSpPr txBox="1"/>
          <p:nvPr/>
        </p:nvSpPr>
        <p:spPr>
          <a:xfrm>
            <a:off x="4879591" y="365125"/>
            <a:ext cx="4754264" cy="503664"/>
          </a:xfrm>
          <a:prstGeom prst="rect">
            <a:avLst/>
          </a:prstGeom>
          <a:solidFill>
            <a:schemeClr val="accent3">
              <a:lumMod val="40000"/>
              <a:lumOff val="60000"/>
            </a:schemeClr>
          </a:solidFill>
        </p:spPr>
        <p:txBody>
          <a:bodyPr wrap="square" lIns="182880" tIns="45720" bIns="91440" rtlCol="0">
            <a:spAutoFit/>
          </a:bodyPr>
          <a:lstStyle/>
          <a:p>
            <a:pPr>
              <a:lnSpc>
                <a:spcPct val="150000"/>
              </a:lnSpc>
            </a:pPr>
            <a:r>
              <a:rPr lang="en-US" dirty="0">
                <a:latin typeface="Andale Mono" panose="020B0509000000000004" pitchFamily="49" charset="0"/>
                <a:ea typeface="Roboto" panose="02000000000000000000" pitchFamily="2" charset="0"/>
              </a:rPr>
              <a:t>sea otter =&gt; </a:t>
            </a:r>
            <a:r>
              <a:rPr lang="en-US" dirty="0" err="1">
                <a:latin typeface="Andale Mono" panose="020B0509000000000004" pitchFamily="49" charset="0"/>
                <a:ea typeface="Roboto" panose="02000000000000000000" pitchFamily="2" charset="0"/>
              </a:rPr>
              <a:t>loutre</a:t>
            </a:r>
            <a:r>
              <a:rPr lang="en-US" dirty="0">
                <a:latin typeface="Andale Mono" panose="020B0509000000000004" pitchFamily="49" charset="0"/>
                <a:ea typeface="Roboto" panose="02000000000000000000" pitchFamily="2" charset="0"/>
              </a:rPr>
              <a:t> de </a:t>
            </a:r>
            <a:r>
              <a:rPr lang="en-US" dirty="0" err="1">
                <a:latin typeface="Andale Mono" panose="020B0509000000000004" pitchFamily="49" charset="0"/>
                <a:ea typeface="Roboto" panose="02000000000000000000" pitchFamily="2" charset="0"/>
              </a:rPr>
              <a:t>mer</a:t>
            </a:r>
            <a:endParaRPr lang="en-US" dirty="0">
              <a:latin typeface="Andale Mono" panose="020B0509000000000004" pitchFamily="49" charset="0"/>
              <a:ea typeface="Roboto" panose="02000000000000000000" pitchFamily="2" charset="0"/>
            </a:endParaRPr>
          </a:p>
        </p:txBody>
      </p:sp>
      <p:sp>
        <p:nvSpPr>
          <p:cNvPr id="12" name="TextBox 11">
            <a:extLst>
              <a:ext uri="{FF2B5EF4-FFF2-40B4-BE49-F238E27FC236}">
                <a16:creationId xmlns:a16="http://schemas.microsoft.com/office/drawing/2014/main" id="{0CE7E4B4-D009-886A-2B6C-E0DE405378DD}"/>
              </a:ext>
            </a:extLst>
          </p:cNvPr>
          <p:cNvSpPr txBox="1"/>
          <p:nvPr/>
        </p:nvSpPr>
        <p:spPr>
          <a:xfrm>
            <a:off x="4340942" y="365125"/>
            <a:ext cx="538648" cy="503664"/>
          </a:xfrm>
          <a:prstGeom prst="rect">
            <a:avLst/>
          </a:prstGeom>
          <a:solidFill>
            <a:schemeClr val="accent4">
              <a:lumMod val="90000"/>
            </a:schemeClr>
          </a:solidFill>
        </p:spPr>
        <p:txBody>
          <a:bodyPr wrap="square" tIns="45720" bIns="91440" rtlCol="0">
            <a:spAutoFit/>
          </a:bodyPr>
          <a:lstStyle/>
          <a:p>
            <a:pPr>
              <a:lnSpc>
                <a:spcPct val="150000"/>
              </a:lnSpc>
            </a:pPr>
            <a:r>
              <a:rPr lang="en-US" dirty="0">
                <a:latin typeface="Andale Mono" panose="020B0509000000000004" pitchFamily="49" charset="0"/>
                <a:ea typeface="Roboto" panose="02000000000000000000" pitchFamily="2" charset="0"/>
              </a:rPr>
              <a:t>1</a:t>
            </a:r>
          </a:p>
        </p:txBody>
      </p:sp>
      <p:sp>
        <p:nvSpPr>
          <p:cNvPr id="14" name="TextBox 13">
            <a:extLst>
              <a:ext uri="{FF2B5EF4-FFF2-40B4-BE49-F238E27FC236}">
                <a16:creationId xmlns:a16="http://schemas.microsoft.com/office/drawing/2014/main" id="{8DD0713B-BD7E-2F69-0D40-C3304A902F05}"/>
              </a:ext>
            </a:extLst>
          </p:cNvPr>
          <p:cNvSpPr txBox="1"/>
          <p:nvPr/>
        </p:nvSpPr>
        <p:spPr>
          <a:xfrm>
            <a:off x="9823985" y="444203"/>
            <a:ext cx="1778465" cy="369332"/>
          </a:xfrm>
          <a:prstGeom prst="rect">
            <a:avLst/>
          </a:prstGeom>
          <a:noFill/>
        </p:spPr>
        <p:txBody>
          <a:bodyPr wrap="square" rtlCol="0">
            <a:spAutoFit/>
          </a:bodyPr>
          <a:lstStyle/>
          <a:p>
            <a:r>
              <a:rPr lang="en-US" b="1" dirty="0">
                <a:solidFill>
                  <a:schemeClr val="accent1"/>
                </a:solidFill>
              </a:rPr>
              <a:t>Example #1</a:t>
            </a:r>
          </a:p>
        </p:txBody>
      </p:sp>
      <p:cxnSp>
        <p:nvCxnSpPr>
          <p:cNvPr id="3" name="Straight Arrow Connector 2">
            <a:extLst>
              <a:ext uri="{FF2B5EF4-FFF2-40B4-BE49-F238E27FC236}">
                <a16:creationId xmlns:a16="http://schemas.microsoft.com/office/drawing/2014/main" id="{CAB5B78B-7CD5-58C4-7C31-C10E9F6D8AF6}"/>
              </a:ext>
            </a:extLst>
          </p:cNvPr>
          <p:cNvCxnSpPr>
            <a:cxnSpLocks/>
          </p:cNvCxnSpPr>
          <p:nvPr/>
        </p:nvCxnSpPr>
        <p:spPr>
          <a:xfrm>
            <a:off x="6999195" y="956458"/>
            <a:ext cx="0" cy="165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 name="Content Placeholder 7" descr="A screenshot of a computer program&#10;&#10;Description automatically generated with low confidence">
            <a:extLst>
              <a:ext uri="{FF2B5EF4-FFF2-40B4-BE49-F238E27FC236}">
                <a16:creationId xmlns:a16="http://schemas.microsoft.com/office/drawing/2014/main" id="{4D00876C-F4E6-5023-8438-63BAA02EF1DA}"/>
              </a:ext>
            </a:extLst>
          </p:cNvPr>
          <p:cNvPicPr>
            <a:picLocks noGrp="1" noChangeAspect="1"/>
          </p:cNvPicPr>
          <p:nvPr>
            <p:ph idx="1"/>
          </p:nvPr>
        </p:nvPicPr>
        <p:blipFill>
          <a:blip r:embed="rId3"/>
          <a:stretch>
            <a:fillRect/>
          </a:stretch>
        </p:blipFill>
        <p:spPr>
          <a:xfrm>
            <a:off x="12790639" y="-493730"/>
            <a:ext cx="8781556" cy="7394996"/>
          </a:xfrm>
        </p:spPr>
      </p:pic>
      <p:sp>
        <p:nvSpPr>
          <p:cNvPr id="8" name="Rounded Rectangle 7">
            <a:extLst>
              <a:ext uri="{FF2B5EF4-FFF2-40B4-BE49-F238E27FC236}">
                <a16:creationId xmlns:a16="http://schemas.microsoft.com/office/drawing/2014/main" id="{CE7427ED-2E9F-E47A-A78F-86A394ED36EE}"/>
              </a:ext>
            </a:extLst>
          </p:cNvPr>
          <p:cNvSpPr/>
          <p:nvPr/>
        </p:nvSpPr>
        <p:spPr>
          <a:xfrm>
            <a:off x="5750748" y="1180860"/>
            <a:ext cx="2615878" cy="48556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Gradient Update</a:t>
            </a:r>
          </a:p>
        </p:txBody>
      </p:sp>
      <p:sp>
        <p:nvSpPr>
          <p:cNvPr id="9" name="TextBox 8">
            <a:extLst>
              <a:ext uri="{FF2B5EF4-FFF2-40B4-BE49-F238E27FC236}">
                <a16:creationId xmlns:a16="http://schemas.microsoft.com/office/drawing/2014/main" id="{00873408-2D27-DCF9-7D46-1B37A8725E48}"/>
              </a:ext>
            </a:extLst>
          </p:cNvPr>
          <p:cNvSpPr txBox="1"/>
          <p:nvPr/>
        </p:nvSpPr>
        <p:spPr>
          <a:xfrm>
            <a:off x="4879591" y="1947548"/>
            <a:ext cx="4754264" cy="503664"/>
          </a:xfrm>
          <a:prstGeom prst="rect">
            <a:avLst/>
          </a:prstGeom>
          <a:solidFill>
            <a:schemeClr val="accent3">
              <a:lumMod val="40000"/>
              <a:lumOff val="60000"/>
            </a:schemeClr>
          </a:solidFill>
        </p:spPr>
        <p:txBody>
          <a:bodyPr wrap="square" lIns="182880" tIns="45720" bIns="91440" rtlCol="0">
            <a:spAutoFit/>
          </a:bodyPr>
          <a:lstStyle/>
          <a:p>
            <a:pPr>
              <a:lnSpc>
                <a:spcPct val="150000"/>
              </a:lnSpc>
            </a:pPr>
            <a:r>
              <a:rPr lang="en-US" dirty="0">
                <a:latin typeface="Andale Mono" panose="020B0509000000000004" pitchFamily="49" charset="0"/>
                <a:ea typeface="Roboto" panose="02000000000000000000" pitchFamily="2" charset="0"/>
              </a:rPr>
              <a:t>peppermint =&gt; menthe </a:t>
            </a:r>
            <a:r>
              <a:rPr lang="en-US" dirty="0" err="1">
                <a:latin typeface="Andale Mono" panose="020B0509000000000004" pitchFamily="49" charset="0"/>
                <a:ea typeface="Roboto" panose="02000000000000000000" pitchFamily="2" charset="0"/>
              </a:rPr>
              <a:t>poivrée</a:t>
            </a:r>
            <a:endParaRPr lang="en-US" dirty="0">
              <a:latin typeface="Andale Mono" panose="020B0509000000000004" pitchFamily="49" charset="0"/>
              <a:ea typeface="Roboto" panose="02000000000000000000" pitchFamily="2" charset="0"/>
            </a:endParaRPr>
          </a:p>
        </p:txBody>
      </p:sp>
      <p:sp>
        <p:nvSpPr>
          <p:cNvPr id="15" name="TextBox 14">
            <a:extLst>
              <a:ext uri="{FF2B5EF4-FFF2-40B4-BE49-F238E27FC236}">
                <a16:creationId xmlns:a16="http://schemas.microsoft.com/office/drawing/2014/main" id="{BCA8DA1E-8181-1EA6-1D09-D292E3CC47C1}"/>
              </a:ext>
            </a:extLst>
          </p:cNvPr>
          <p:cNvSpPr txBox="1"/>
          <p:nvPr/>
        </p:nvSpPr>
        <p:spPr>
          <a:xfrm>
            <a:off x="4340942" y="1947548"/>
            <a:ext cx="538648" cy="503664"/>
          </a:xfrm>
          <a:prstGeom prst="rect">
            <a:avLst/>
          </a:prstGeom>
          <a:solidFill>
            <a:schemeClr val="accent4">
              <a:lumMod val="90000"/>
            </a:schemeClr>
          </a:solidFill>
        </p:spPr>
        <p:txBody>
          <a:bodyPr wrap="square" tIns="45720" bIns="91440" rtlCol="0">
            <a:spAutoFit/>
          </a:bodyPr>
          <a:lstStyle/>
          <a:p>
            <a:pPr>
              <a:lnSpc>
                <a:spcPct val="150000"/>
              </a:lnSpc>
            </a:pPr>
            <a:r>
              <a:rPr lang="en-US" dirty="0">
                <a:latin typeface="Andale Mono" panose="020B0509000000000004" pitchFamily="49" charset="0"/>
                <a:ea typeface="Roboto" panose="02000000000000000000" pitchFamily="2" charset="0"/>
              </a:rPr>
              <a:t>1</a:t>
            </a:r>
          </a:p>
        </p:txBody>
      </p:sp>
      <p:cxnSp>
        <p:nvCxnSpPr>
          <p:cNvPr id="23" name="Straight Arrow Connector 22">
            <a:extLst>
              <a:ext uri="{FF2B5EF4-FFF2-40B4-BE49-F238E27FC236}">
                <a16:creationId xmlns:a16="http://schemas.microsoft.com/office/drawing/2014/main" id="{63500D0F-1C5C-7E85-34FC-8DC04874014C}"/>
              </a:ext>
            </a:extLst>
          </p:cNvPr>
          <p:cNvCxnSpPr>
            <a:cxnSpLocks/>
          </p:cNvCxnSpPr>
          <p:nvPr/>
        </p:nvCxnSpPr>
        <p:spPr>
          <a:xfrm>
            <a:off x="6999195" y="1730553"/>
            <a:ext cx="0" cy="165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8A6258-F202-D20B-5911-1637269D1DA3}"/>
              </a:ext>
            </a:extLst>
          </p:cNvPr>
          <p:cNvCxnSpPr>
            <a:cxnSpLocks/>
          </p:cNvCxnSpPr>
          <p:nvPr/>
        </p:nvCxnSpPr>
        <p:spPr>
          <a:xfrm>
            <a:off x="6999195" y="2564466"/>
            <a:ext cx="0" cy="165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BC5C4B82-C206-3BBF-1CDF-9A1B46F605C6}"/>
              </a:ext>
            </a:extLst>
          </p:cNvPr>
          <p:cNvSpPr/>
          <p:nvPr/>
        </p:nvSpPr>
        <p:spPr>
          <a:xfrm>
            <a:off x="5750748" y="2788868"/>
            <a:ext cx="2615878" cy="48556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Gradient Update</a:t>
            </a:r>
          </a:p>
        </p:txBody>
      </p:sp>
      <p:cxnSp>
        <p:nvCxnSpPr>
          <p:cNvPr id="26" name="Straight Arrow Connector 25">
            <a:extLst>
              <a:ext uri="{FF2B5EF4-FFF2-40B4-BE49-F238E27FC236}">
                <a16:creationId xmlns:a16="http://schemas.microsoft.com/office/drawing/2014/main" id="{CE899DB8-12B1-5B5F-2034-D26BDF5AD96E}"/>
              </a:ext>
            </a:extLst>
          </p:cNvPr>
          <p:cNvCxnSpPr>
            <a:cxnSpLocks/>
          </p:cNvCxnSpPr>
          <p:nvPr/>
        </p:nvCxnSpPr>
        <p:spPr>
          <a:xfrm>
            <a:off x="6999195" y="3338561"/>
            <a:ext cx="0" cy="165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E7BF681-9543-0710-E7DC-712CBB537159}"/>
              </a:ext>
            </a:extLst>
          </p:cNvPr>
          <p:cNvSpPr txBox="1"/>
          <p:nvPr/>
        </p:nvSpPr>
        <p:spPr>
          <a:xfrm>
            <a:off x="6822500" y="3371650"/>
            <a:ext cx="1335064" cy="367748"/>
          </a:xfrm>
          <a:prstGeom prst="rect">
            <a:avLst/>
          </a:prstGeom>
          <a:noFill/>
        </p:spPr>
        <p:txBody>
          <a:bodyPr wrap="square" rtlCol="0">
            <a:spAutoFit/>
          </a:bodyPr>
          <a:lstStyle/>
          <a:p>
            <a:r>
              <a:rPr lang="en-US" dirty="0"/>
              <a:t>…</a:t>
            </a:r>
          </a:p>
        </p:txBody>
      </p:sp>
      <p:sp>
        <p:nvSpPr>
          <p:cNvPr id="28" name="TextBox 27">
            <a:extLst>
              <a:ext uri="{FF2B5EF4-FFF2-40B4-BE49-F238E27FC236}">
                <a16:creationId xmlns:a16="http://schemas.microsoft.com/office/drawing/2014/main" id="{B7484100-E44A-B3C9-C6DB-12E2575B8278}"/>
              </a:ext>
            </a:extLst>
          </p:cNvPr>
          <p:cNvSpPr txBox="1"/>
          <p:nvPr/>
        </p:nvSpPr>
        <p:spPr>
          <a:xfrm>
            <a:off x="4869651" y="3969451"/>
            <a:ext cx="4754264" cy="503664"/>
          </a:xfrm>
          <a:prstGeom prst="rect">
            <a:avLst/>
          </a:prstGeom>
          <a:solidFill>
            <a:schemeClr val="accent3">
              <a:lumMod val="40000"/>
              <a:lumOff val="60000"/>
            </a:schemeClr>
          </a:solidFill>
        </p:spPr>
        <p:txBody>
          <a:bodyPr wrap="square" lIns="182880" tIns="45720" bIns="91440" rtlCol="0">
            <a:spAutoFit/>
          </a:bodyPr>
          <a:lstStyle/>
          <a:p>
            <a:pPr>
              <a:lnSpc>
                <a:spcPct val="150000"/>
              </a:lnSpc>
            </a:pPr>
            <a:r>
              <a:rPr lang="en-US" dirty="0">
                <a:latin typeface="Andale Mono" panose="020B0509000000000004" pitchFamily="49" charset="0"/>
                <a:ea typeface="Roboto" panose="02000000000000000000" pitchFamily="2" charset="0"/>
              </a:rPr>
              <a:t>plush giraffe =&gt; giraffe </a:t>
            </a:r>
            <a:r>
              <a:rPr lang="en-US" dirty="0" err="1">
                <a:latin typeface="Andale Mono" panose="020B0509000000000004" pitchFamily="49" charset="0"/>
                <a:ea typeface="Roboto" panose="02000000000000000000" pitchFamily="2" charset="0"/>
              </a:rPr>
              <a:t>peluche</a:t>
            </a:r>
            <a:endParaRPr lang="en-US" dirty="0">
              <a:latin typeface="Andale Mono" panose="020B0509000000000004" pitchFamily="49" charset="0"/>
              <a:ea typeface="Roboto" panose="02000000000000000000" pitchFamily="2" charset="0"/>
            </a:endParaRPr>
          </a:p>
        </p:txBody>
      </p:sp>
      <p:sp>
        <p:nvSpPr>
          <p:cNvPr id="29" name="TextBox 28">
            <a:extLst>
              <a:ext uri="{FF2B5EF4-FFF2-40B4-BE49-F238E27FC236}">
                <a16:creationId xmlns:a16="http://schemas.microsoft.com/office/drawing/2014/main" id="{C509349F-E724-1D58-F7F7-65F5B32C26D4}"/>
              </a:ext>
            </a:extLst>
          </p:cNvPr>
          <p:cNvSpPr txBox="1"/>
          <p:nvPr/>
        </p:nvSpPr>
        <p:spPr>
          <a:xfrm>
            <a:off x="4331002" y="3969451"/>
            <a:ext cx="538648" cy="503664"/>
          </a:xfrm>
          <a:prstGeom prst="rect">
            <a:avLst/>
          </a:prstGeom>
          <a:solidFill>
            <a:schemeClr val="accent4">
              <a:lumMod val="90000"/>
            </a:schemeClr>
          </a:solidFill>
        </p:spPr>
        <p:txBody>
          <a:bodyPr wrap="square" tIns="45720" bIns="91440" rtlCol="0">
            <a:spAutoFit/>
          </a:bodyPr>
          <a:lstStyle/>
          <a:p>
            <a:pPr>
              <a:lnSpc>
                <a:spcPct val="150000"/>
              </a:lnSpc>
            </a:pPr>
            <a:r>
              <a:rPr lang="en-US" dirty="0">
                <a:latin typeface="Andale Mono" panose="020B0509000000000004" pitchFamily="49" charset="0"/>
                <a:ea typeface="Roboto" panose="02000000000000000000" pitchFamily="2" charset="0"/>
              </a:rPr>
              <a:t>1</a:t>
            </a:r>
          </a:p>
        </p:txBody>
      </p:sp>
      <p:cxnSp>
        <p:nvCxnSpPr>
          <p:cNvPr id="31" name="Straight Arrow Connector 30">
            <a:extLst>
              <a:ext uri="{FF2B5EF4-FFF2-40B4-BE49-F238E27FC236}">
                <a16:creationId xmlns:a16="http://schemas.microsoft.com/office/drawing/2014/main" id="{ECC39CBC-F16C-DD6E-A71B-6D2D6E51222B}"/>
              </a:ext>
            </a:extLst>
          </p:cNvPr>
          <p:cNvCxnSpPr>
            <a:cxnSpLocks/>
          </p:cNvCxnSpPr>
          <p:nvPr/>
        </p:nvCxnSpPr>
        <p:spPr>
          <a:xfrm>
            <a:off x="6999195" y="3717406"/>
            <a:ext cx="0" cy="165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0EF0D34-0E00-2633-9555-D0B73FFA39B2}"/>
              </a:ext>
            </a:extLst>
          </p:cNvPr>
          <p:cNvSpPr/>
          <p:nvPr/>
        </p:nvSpPr>
        <p:spPr>
          <a:xfrm>
            <a:off x="5720930" y="4825680"/>
            <a:ext cx="2615878" cy="48556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Gradient Update</a:t>
            </a:r>
          </a:p>
        </p:txBody>
      </p:sp>
      <p:sp>
        <p:nvSpPr>
          <p:cNvPr id="33" name="TextBox 32">
            <a:extLst>
              <a:ext uri="{FF2B5EF4-FFF2-40B4-BE49-F238E27FC236}">
                <a16:creationId xmlns:a16="http://schemas.microsoft.com/office/drawing/2014/main" id="{91C3F586-AD87-0C1E-A949-1788F13B23D2}"/>
              </a:ext>
            </a:extLst>
          </p:cNvPr>
          <p:cNvSpPr txBox="1"/>
          <p:nvPr/>
        </p:nvSpPr>
        <p:spPr>
          <a:xfrm>
            <a:off x="4842557" y="5610533"/>
            <a:ext cx="4754264" cy="503664"/>
          </a:xfrm>
          <a:prstGeom prst="rect">
            <a:avLst/>
          </a:prstGeom>
          <a:solidFill>
            <a:schemeClr val="accent3">
              <a:lumMod val="40000"/>
              <a:lumOff val="60000"/>
            </a:schemeClr>
          </a:solidFill>
        </p:spPr>
        <p:txBody>
          <a:bodyPr wrap="square" lIns="182880" tIns="45720" bIns="91440" rtlCol="0">
            <a:spAutoFit/>
          </a:bodyPr>
          <a:lstStyle/>
          <a:p>
            <a:pPr>
              <a:lnSpc>
                <a:spcPct val="150000"/>
              </a:lnSpc>
            </a:pPr>
            <a:r>
              <a:rPr lang="en-US" dirty="0">
                <a:latin typeface="Andale Mono" panose="020B0509000000000004" pitchFamily="49" charset="0"/>
                <a:ea typeface="Roboto" panose="02000000000000000000" pitchFamily="2" charset="0"/>
              </a:rPr>
              <a:t>cheese =&gt;</a:t>
            </a:r>
          </a:p>
        </p:txBody>
      </p:sp>
      <p:sp>
        <p:nvSpPr>
          <p:cNvPr id="34" name="TextBox 33">
            <a:extLst>
              <a:ext uri="{FF2B5EF4-FFF2-40B4-BE49-F238E27FC236}">
                <a16:creationId xmlns:a16="http://schemas.microsoft.com/office/drawing/2014/main" id="{0A14A7C2-01FF-D488-A93D-9374B893A0C7}"/>
              </a:ext>
            </a:extLst>
          </p:cNvPr>
          <p:cNvSpPr txBox="1"/>
          <p:nvPr/>
        </p:nvSpPr>
        <p:spPr>
          <a:xfrm>
            <a:off x="4303908" y="5610533"/>
            <a:ext cx="538648" cy="503664"/>
          </a:xfrm>
          <a:prstGeom prst="rect">
            <a:avLst/>
          </a:prstGeom>
          <a:solidFill>
            <a:schemeClr val="accent4">
              <a:lumMod val="90000"/>
            </a:schemeClr>
          </a:solidFill>
        </p:spPr>
        <p:txBody>
          <a:bodyPr wrap="square" tIns="45720" bIns="91440" rtlCol="0">
            <a:spAutoFit/>
          </a:bodyPr>
          <a:lstStyle/>
          <a:p>
            <a:pPr>
              <a:lnSpc>
                <a:spcPct val="150000"/>
              </a:lnSpc>
            </a:pPr>
            <a:r>
              <a:rPr lang="en-US" dirty="0">
                <a:latin typeface="Andale Mono" panose="020B0509000000000004" pitchFamily="49" charset="0"/>
                <a:ea typeface="Roboto" panose="02000000000000000000" pitchFamily="2" charset="0"/>
              </a:rPr>
              <a:t>1</a:t>
            </a:r>
          </a:p>
        </p:txBody>
      </p:sp>
      <p:sp>
        <p:nvSpPr>
          <p:cNvPr id="35" name="TextBox 34">
            <a:extLst>
              <a:ext uri="{FF2B5EF4-FFF2-40B4-BE49-F238E27FC236}">
                <a16:creationId xmlns:a16="http://schemas.microsoft.com/office/drawing/2014/main" id="{D89474D5-04C1-EC47-6C4A-5DD117B38E0B}"/>
              </a:ext>
            </a:extLst>
          </p:cNvPr>
          <p:cNvSpPr txBox="1"/>
          <p:nvPr/>
        </p:nvSpPr>
        <p:spPr>
          <a:xfrm>
            <a:off x="9823984" y="2014714"/>
            <a:ext cx="1778465" cy="369332"/>
          </a:xfrm>
          <a:prstGeom prst="rect">
            <a:avLst/>
          </a:prstGeom>
          <a:noFill/>
        </p:spPr>
        <p:txBody>
          <a:bodyPr wrap="square" rtlCol="0">
            <a:spAutoFit/>
          </a:bodyPr>
          <a:lstStyle/>
          <a:p>
            <a:r>
              <a:rPr lang="en-US" b="1" dirty="0">
                <a:solidFill>
                  <a:schemeClr val="accent1"/>
                </a:solidFill>
              </a:rPr>
              <a:t>Example #2</a:t>
            </a:r>
          </a:p>
        </p:txBody>
      </p:sp>
      <p:sp>
        <p:nvSpPr>
          <p:cNvPr id="36" name="TextBox 35">
            <a:extLst>
              <a:ext uri="{FF2B5EF4-FFF2-40B4-BE49-F238E27FC236}">
                <a16:creationId xmlns:a16="http://schemas.microsoft.com/office/drawing/2014/main" id="{282248DE-2122-3B5A-2FB5-082CD756C8DE}"/>
              </a:ext>
            </a:extLst>
          </p:cNvPr>
          <p:cNvSpPr txBox="1"/>
          <p:nvPr/>
        </p:nvSpPr>
        <p:spPr>
          <a:xfrm>
            <a:off x="9771860" y="4055172"/>
            <a:ext cx="1778465" cy="369332"/>
          </a:xfrm>
          <a:prstGeom prst="rect">
            <a:avLst/>
          </a:prstGeom>
          <a:noFill/>
        </p:spPr>
        <p:txBody>
          <a:bodyPr wrap="square" rtlCol="0">
            <a:spAutoFit/>
          </a:bodyPr>
          <a:lstStyle/>
          <a:p>
            <a:r>
              <a:rPr lang="en-US" b="1" dirty="0">
                <a:solidFill>
                  <a:schemeClr val="accent1"/>
                </a:solidFill>
              </a:rPr>
              <a:t>Example #N</a:t>
            </a:r>
          </a:p>
        </p:txBody>
      </p:sp>
      <p:sp>
        <p:nvSpPr>
          <p:cNvPr id="37" name="TextBox 36">
            <a:extLst>
              <a:ext uri="{FF2B5EF4-FFF2-40B4-BE49-F238E27FC236}">
                <a16:creationId xmlns:a16="http://schemas.microsoft.com/office/drawing/2014/main" id="{E5B3476A-F113-774A-ACEC-8FC05675D9AA}"/>
              </a:ext>
            </a:extLst>
          </p:cNvPr>
          <p:cNvSpPr txBox="1"/>
          <p:nvPr/>
        </p:nvSpPr>
        <p:spPr>
          <a:xfrm>
            <a:off x="9728438" y="5688325"/>
            <a:ext cx="1778465" cy="369332"/>
          </a:xfrm>
          <a:prstGeom prst="rect">
            <a:avLst/>
          </a:prstGeom>
          <a:noFill/>
        </p:spPr>
        <p:txBody>
          <a:bodyPr wrap="square" rtlCol="0">
            <a:spAutoFit/>
          </a:bodyPr>
          <a:lstStyle/>
          <a:p>
            <a:r>
              <a:rPr lang="en-US" b="1" dirty="0">
                <a:solidFill>
                  <a:schemeClr val="accent1"/>
                </a:solidFill>
              </a:rPr>
              <a:t>Prompt</a:t>
            </a:r>
          </a:p>
        </p:txBody>
      </p:sp>
      <p:cxnSp>
        <p:nvCxnSpPr>
          <p:cNvPr id="39" name="Straight Arrow Connector 38">
            <a:extLst>
              <a:ext uri="{FF2B5EF4-FFF2-40B4-BE49-F238E27FC236}">
                <a16:creationId xmlns:a16="http://schemas.microsoft.com/office/drawing/2014/main" id="{F94CA733-F1FB-C5EE-6F4D-720B72C36476}"/>
              </a:ext>
            </a:extLst>
          </p:cNvPr>
          <p:cNvCxnSpPr>
            <a:cxnSpLocks/>
          </p:cNvCxnSpPr>
          <p:nvPr/>
        </p:nvCxnSpPr>
        <p:spPr>
          <a:xfrm>
            <a:off x="7015523" y="4555396"/>
            <a:ext cx="0" cy="165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3D8DEA0-3D65-E84F-6CEE-5D71E5F95F65}"/>
              </a:ext>
            </a:extLst>
          </p:cNvPr>
          <p:cNvCxnSpPr/>
          <p:nvPr/>
        </p:nvCxnSpPr>
        <p:spPr>
          <a:xfrm>
            <a:off x="6322574" y="5995426"/>
            <a:ext cx="2422566"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264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603BF-37FF-CDE0-1A48-EDA246C39774}"/>
              </a:ext>
            </a:extLst>
          </p:cNvPr>
          <p:cNvSpPr>
            <a:spLocks noGrp="1"/>
          </p:cNvSpPr>
          <p:nvPr>
            <p:ph type="title"/>
          </p:nvPr>
        </p:nvSpPr>
        <p:spPr/>
        <p:txBody>
          <a:bodyPr/>
          <a:lstStyle/>
          <a:p>
            <a:r>
              <a:rPr lang="en-US" dirty="0"/>
              <a:t>Few-shot</a:t>
            </a:r>
          </a:p>
        </p:txBody>
      </p:sp>
      <p:sp>
        <p:nvSpPr>
          <p:cNvPr id="10" name="Content Placeholder 5">
            <a:extLst>
              <a:ext uri="{FF2B5EF4-FFF2-40B4-BE49-F238E27FC236}">
                <a16:creationId xmlns:a16="http://schemas.microsoft.com/office/drawing/2014/main" id="{C8DEC3EE-89F0-DDE3-4D47-10645F130711}"/>
              </a:ext>
            </a:extLst>
          </p:cNvPr>
          <p:cNvSpPr txBox="1">
            <a:spLocks/>
          </p:cNvSpPr>
          <p:nvPr/>
        </p:nvSpPr>
        <p:spPr>
          <a:xfrm>
            <a:off x="399673" y="1348547"/>
            <a:ext cx="1051560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The prompt contains a task description, and a few examples of the task. This is all of the model sees. No gradient updates are performed.</a:t>
            </a:r>
          </a:p>
        </p:txBody>
      </p:sp>
      <p:sp>
        <p:nvSpPr>
          <p:cNvPr id="11" name="TextBox 10">
            <a:extLst>
              <a:ext uri="{FF2B5EF4-FFF2-40B4-BE49-F238E27FC236}">
                <a16:creationId xmlns:a16="http://schemas.microsoft.com/office/drawing/2014/main" id="{B06154AE-53F7-6BC0-68FF-5073300D064A}"/>
              </a:ext>
            </a:extLst>
          </p:cNvPr>
          <p:cNvSpPr txBox="1"/>
          <p:nvPr/>
        </p:nvSpPr>
        <p:spPr>
          <a:xfrm>
            <a:off x="2133717" y="2900169"/>
            <a:ext cx="4944394" cy="2304157"/>
          </a:xfrm>
          <a:prstGeom prst="rect">
            <a:avLst/>
          </a:prstGeom>
          <a:solidFill>
            <a:schemeClr val="accent3">
              <a:lumMod val="40000"/>
              <a:lumOff val="60000"/>
            </a:schemeClr>
          </a:solidFill>
        </p:spPr>
        <p:txBody>
          <a:bodyPr wrap="square" lIns="182880" tIns="91440" bIns="182880" rtlCol="0">
            <a:spAutoFit/>
          </a:bodyPr>
          <a:lstStyle/>
          <a:p>
            <a:pPr>
              <a:lnSpc>
                <a:spcPct val="150000"/>
              </a:lnSpc>
            </a:pPr>
            <a:r>
              <a:rPr lang="en-US" dirty="0">
                <a:latin typeface="Andale Mono" panose="020B0509000000000004" pitchFamily="49" charset="0"/>
                <a:ea typeface="Roboto" panose="02000000000000000000" pitchFamily="2" charset="0"/>
              </a:rPr>
              <a:t>Translate English to French:</a:t>
            </a:r>
          </a:p>
          <a:p>
            <a:pPr>
              <a:lnSpc>
                <a:spcPct val="150000"/>
              </a:lnSpc>
            </a:pPr>
            <a:r>
              <a:rPr lang="en-US" dirty="0">
                <a:latin typeface="Andale Mono" panose="020B0509000000000004" pitchFamily="49" charset="0"/>
                <a:ea typeface="Roboto" panose="02000000000000000000" pitchFamily="2" charset="0"/>
              </a:rPr>
              <a:t>sea otter =&gt; </a:t>
            </a:r>
            <a:r>
              <a:rPr lang="en-US" dirty="0" err="1">
                <a:latin typeface="Andale Mono" panose="020B0509000000000004" pitchFamily="49" charset="0"/>
                <a:ea typeface="Roboto" panose="02000000000000000000" pitchFamily="2" charset="0"/>
              </a:rPr>
              <a:t>loutre</a:t>
            </a:r>
            <a:r>
              <a:rPr lang="en-US" dirty="0">
                <a:latin typeface="Andale Mono" panose="020B0509000000000004" pitchFamily="49" charset="0"/>
                <a:ea typeface="Roboto" panose="02000000000000000000" pitchFamily="2" charset="0"/>
              </a:rPr>
              <a:t> de </a:t>
            </a:r>
            <a:r>
              <a:rPr lang="en-US" dirty="0" err="1">
                <a:latin typeface="Andale Mono" panose="020B0509000000000004" pitchFamily="49" charset="0"/>
                <a:ea typeface="Roboto" panose="02000000000000000000" pitchFamily="2" charset="0"/>
              </a:rPr>
              <a:t>mer</a:t>
            </a:r>
            <a:endParaRPr lang="en-US" dirty="0">
              <a:latin typeface="Andale Mono" panose="020B0509000000000004" pitchFamily="49" charset="0"/>
              <a:ea typeface="Roboto" panose="02000000000000000000" pitchFamily="2" charset="0"/>
            </a:endParaRPr>
          </a:p>
          <a:p>
            <a:pPr>
              <a:lnSpc>
                <a:spcPct val="150000"/>
              </a:lnSpc>
            </a:pPr>
            <a:r>
              <a:rPr lang="en-US" dirty="0">
                <a:latin typeface="Andale Mono" panose="020B0509000000000004" pitchFamily="49" charset="0"/>
                <a:ea typeface="Roboto" panose="02000000000000000000" pitchFamily="2" charset="0"/>
              </a:rPr>
              <a:t>peppermint =&gt; menthe </a:t>
            </a:r>
            <a:r>
              <a:rPr lang="en-US" dirty="0" err="1">
                <a:latin typeface="Andale Mono" panose="020B0509000000000004" pitchFamily="49" charset="0"/>
                <a:ea typeface="Roboto" panose="02000000000000000000" pitchFamily="2" charset="0"/>
              </a:rPr>
              <a:t>poivrée</a:t>
            </a:r>
            <a:endParaRPr lang="en-US" dirty="0">
              <a:latin typeface="Andale Mono" panose="020B0509000000000004" pitchFamily="49" charset="0"/>
              <a:ea typeface="Roboto" panose="02000000000000000000" pitchFamily="2" charset="0"/>
            </a:endParaRPr>
          </a:p>
          <a:p>
            <a:pPr>
              <a:lnSpc>
                <a:spcPct val="150000"/>
              </a:lnSpc>
            </a:pPr>
            <a:r>
              <a:rPr lang="en-US" dirty="0">
                <a:latin typeface="Andale Mono" panose="020B0509000000000004" pitchFamily="49" charset="0"/>
                <a:ea typeface="Roboto" panose="02000000000000000000" pitchFamily="2" charset="0"/>
              </a:rPr>
              <a:t>plush giraffe =&gt; </a:t>
            </a:r>
            <a:r>
              <a:rPr lang="en-US" dirty="0" err="1">
                <a:latin typeface="Andale Mono" panose="020B0509000000000004" pitchFamily="49" charset="0"/>
                <a:ea typeface="Roboto" panose="02000000000000000000" pitchFamily="2" charset="0"/>
              </a:rPr>
              <a:t>girafe</a:t>
            </a:r>
            <a:r>
              <a:rPr lang="en-US" dirty="0">
                <a:latin typeface="Andale Mono" panose="020B0509000000000004" pitchFamily="49" charset="0"/>
                <a:ea typeface="Roboto" panose="02000000000000000000" pitchFamily="2" charset="0"/>
              </a:rPr>
              <a:t> </a:t>
            </a:r>
            <a:r>
              <a:rPr lang="en-US" dirty="0" err="1">
                <a:latin typeface="Andale Mono" panose="020B0509000000000004" pitchFamily="49" charset="0"/>
                <a:ea typeface="Roboto" panose="02000000000000000000" pitchFamily="2" charset="0"/>
              </a:rPr>
              <a:t>peluche</a:t>
            </a:r>
            <a:endParaRPr lang="en-US" dirty="0">
              <a:latin typeface="Andale Mono" panose="020B0509000000000004" pitchFamily="49" charset="0"/>
              <a:ea typeface="Roboto" panose="02000000000000000000" pitchFamily="2" charset="0"/>
            </a:endParaRPr>
          </a:p>
          <a:p>
            <a:pPr>
              <a:lnSpc>
                <a:spcPct val="150000"/>
              </a:lnSpc>
            </a:pPr>
            <a:r>
              <a:rPr lang="en-US" dirty="0">
                <a:latin typeface="Andale Mono" panose="020B0509000000000004" pitchFamily="49" charset="0"/>
                <a:ea typeface="Roboto" panose="02000000000000000000" pitchFamily="2" charset="0"/>
              </a:rPr>
              <a:t>cheese =&gt;</a:t>
            </a:r>
          </a:p>
        </p:txBody>
      </p:sp>
      <p:sp>
        <p:nvSpPr>
          <p:cNvPr id="12" name="TextBox 11">
            <a:extLst>
              <a:ext uri="{FF2B5EF4-FFF2-40B4-BE49-F238E27FC236}">
                <a16:creationId xmlns:a16="http://schemas.microsoft.com/office/drawing/2014/main" id="{0CE7E4B4-D009-886A-2B6C-E0DE405378DD}"/>
              </a:ext>
            </a:extLst>
          </p:cNvPr>
          <p:cNvSpPr txBox="1"/>
          <p:nvPr/>
        </p:nvSpPr>
        <p:spPr>
          <a:xfrm>
            <a:off x="1595068" y="2900169"/>
            <a:ext cx="538648" cy="2304157"/>
          </a:xfrm>
          <a:prstGeom prst="rect">
            <a:avLst/>
          </a:prstGeom>
          <a:solidFill>
            <a:schemeClr val="accent4">
              <a:lumMod val="90000"/>
            </a:schemeClr>
          </a:solidFill>
        </p:spPr>
        <p:txBody>
          <a:bodyPr wrap="square" tIns="91440" bIns="182880" rtlCol="0">
            <a:spAutoFit/>
          </a:bodyPr>
          <a:lstStyle/>
          <a:p>
            <a:pPr>
              <a:lnSpc>
                <a:spcPct val="150000"/>
              </a:lnSpc>
            </a:pPr>
            <a:r>
              <a:rPr lang="en-US" dirty="0">
                <a:latin typeface="Andale Mono" panose="020B0509000000000004" pitchFamily="49" charset="0"/>
                <a:ea typeface="Roboto" panose="02000000000000000000" pitchFamily="2" charset="0"/>
              </a:rPr>
              <a:t>1</a:t>
            </a:r>
          </a:p>
          <a:p>
            <a:pPr>
              <a:lnSpc>
                <a:spcPct val="150000"/>
              </a:lnSpc>
            </a:pPr>
            <a:r>
              <a:rPr lang="en-US" dirty="0">
                <a:latin typeface="Andale Mono" panose="020B0509000000000004" pitchFamily="49" charset="0"/>
                <a:ea typeface="Roboto" panose="02000000000000000000" pitchFamily="2" charset="0"/>
              </a:rPr>
              <a:t>2</a:t>
            </a:r>
          </a:p>
          <a:p>
            <a:pPr>
              <a:lnSpc>
                <a:spcPct val="150000"/>
              </a:lnSpc>
            </a:pPr>
            <a:r>
              <a:rPr lang="en-US" dirty="0">
                <a:latin typeface="Andale Mono" panose="020B0509000000000004" pitchFamily="49" charset="0"/>
                <a:ea typeface="Roboto" panose="02000000000000000000" pitchFamily="2" charset="0"/>
              </a:rPr>
              <a:t>3</a:t>
            </a:r>
          </a:p>
          <a:p>
            <a:pPr>
              <a:lnSpc>
                <a:spcPct val="150000"/>
              </a:lnSpc>
            </a:pPr>
            <a:r>
              <a:rPr lang="en-US" dirty="0">
                <a:latin typeface="Andale Mono" panose="020B0509000000000004" pitchFamily="49" charset="0"/>
                <a:ea typeface="Roboto" panose="02000000000000000000" pitchFamily="2" charset="0"/>
              </a:rPr>
              <a:t>4</a:t>
            </a:r>
          </a:p>
          <a:p>
            <a:pPr>
              <a:lnSpc>
                <a:spcPct val="150000"/>
              </a:lnSpc>
            </a:pPr>
            <a:r>
              <a:rPr lang="en-US" dirty="0">
                <a:latin typeface="Andale Mono" panose="020B0509000000000004" pitchFamily="49" charset="0"/>
                <a:ea typeface="Roboto" panose="02000000000000000000" pitchFamily="2" charset="0"/>
              </a:rPr>
              <a:t>5</a:t>
            </a:r>
          </a:p>
        </p:txBody>
      </p:sp>
      <p:sp>
        <p:nvSpPr>
          <p:cNvPr id="13" name="TextBox 12">
            <a:extLst>
              <a:ext uri="{FF2B5EF4-FFF2-40B4-BE49-F238E27FC236}">
                <a16:creationId xmlns:a16="http://schemas.microsoft.com/office/drawing/2014/main" id="{5DBF2088-1ED0-D704-0467-1145942E1BDF}"/>
              </a:ext>
            </a:extLst>
          </p:cNvPr>
          <p:cNvSpPr txBox="1"/>
          <p:nvPr/>
        </p:nvSpPr>
        <p:spPr>
          <a:xfrm>
            <a:off x="7723832" y="3022053"/>
            <a:ext cx="3123210" cy="400110"/>
          </a:xfrm>
          <a:prstGeom prst="rect">
            <a:avLst/>
          </a:prstGeom>
          <a:noFill/>
        </p:spPr>
        <p:txBody>
          <a:bodyPr wrap="square" rtlCol="0">
            <a:spAutoFit/>
          </a:bodyPr>
          <a:lstStyle/>
          <a:p>
            <a:r>
              <a:rPr lang="en-US" sz="2000" b="1" dirty="0">
                <a:solidFill>
                  <a:schemeClr val="accent1"/>
                </a:solidFill>
              </a:rPr>
              <a:t>Task description</a:t>
            </a:r>
          </a:p>
        </p:txBody>
      </p:sp>
      <p:sp>
        <p:nvSpPr>
          <p:cNvPr id="14" name="TextBox 13">
            <a:extLst>
              <a:ext uri="{FF2B5EF4-FFF2-40B4-BE49-F238E27FC236}">
                <a16:creationId xmlns:a16="http://schemas.microsoft.com/office/drawing/2014/main" id="{8DD0713B-BD7E-2F69-0D40-C3304A902F05}"/>
              </a:ext>
            </a:extLst>
          </p:cNvPr>
          <p:cNvSpPr txBox="1"/>
          <p:nvPr/>
        </p:nvSpPr>
        <p:spPr>
          <a:xfrm>
            <a:off x="7723832" y="3476500"/>
            <a:ext cx="3123210" cy="400110"/>
          </a:xfrm>
          <a:prstGeom prst="rect">
            <a:avLst/>
          </a:prstGeom>
          <a:noFill/>
        </p:spPr>
        <p:txBody>
          <a:bodyPr wrap="square" rtlCol="0">
            <a:spAutoFit/>
          </a:bodyPr>
          <a:lstStyle/>
          <a:p>
            <a:r>
              <a:rPr lang="en-US" sz="2000" b="1" dirty="0">
                <a:solidFill>
                  <a:schemeClr val="accent1"/>
                </a:solidFill>
              </a:rPr>
              <a:t>Examples</a:t>
            </a:r>
          </a:p>
        </p:txBody>
      </p:sp>
      <p:cxnSp>
        <p:nvCxnSpPr>
          <p:cNvPr id="17" name="Straight Arrow Connector 16">
            <a:extLst>
              <a:ext uri="{FF2B5EF4-FFF2-40B4-BE49-F238E27FC236}">
                <a16:creationId xmlns:a16="http://schemas.microsoft.com/office/drawing/2014/main" id="{8FB83DB8-490D-B479-DDD1-966664CDAB10}"/>
              </a:ext>
            </a:extLst>
          </p:cNvPr>
          <p:cNvCxnSpPr>
            <a:cxnSpLocks/>
          </p:cNvCxnSpPr>
          <p:nvPr/>
        </p:nvCxnSpPr>
        <p:spPr>
          <a:xfrm flipH="1">
            <a:off x="6773389" y="3222106"/>
            <a:ext cx="9504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C820B7-5073-7D26-4768-3FF845C912E7}"/>
              </a:ext>
            </a:extLst>
          </p:cNvPr>
          <p:cNvCxnSpPr>
            <a:cxnSpLocks/>
          </p:cNvCxnSpPr>
          <p:nvPr/>
        </p:nvCxnSpPr>
        <p:spPr>
          <a:xfrm flipH="1">
            <a:off x="6761514" y="3661493"/>
            <a:ext cx="9504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3D8DEA0-3D65-E84F-6CEE-5D71E5F95F65}"/>
              </a:ext>
            </a:extLst>
          </p:cNvPr>
          <p:cNvCxnSpPr/>
          <p:nvPr/>
        </p:nvCxnSpPr>
        <p:spPr>
          <a:xfrm>
            <a:off x="3673434" y="5016117"/>
            <a:ext cx="2422566"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3E64FF-D4A1-BA11-85F3-51099CD6E18E}"/>
              </a:ext>
            </a:extLst>
          </p:cNvPr>
          <p:cNvSpPr txBox="1"/>
          <p:nvPr/>
        </p:nvSpPr>
        <p:spPr>
          <a:xfrm>
            <a:off x="7723832" y="4714622"/>
            <a:ext cx="3123210" cy="400110"/>
          </a:xfrm>
          <a:prstGeom prst="rect">
            <a:avLst/>
          </a:prstGeom>
          <a:noFill/>
        </p:spPr>
        <p:txBody>
          <a:bodyPr wrap="square" rtlCol="0">
            <a:spAutoFit/>
          </a:bodyPr>
          <a:lstStyle/>
          <a:p>
            <a:r>
              <a:rPr lang="en-US" sz="2000" b="1" dirty="0">
                <a:solidFill>
                  <a:schemeClr val="accent1"/>
                </a:solidFill>
              </a:rPr>
              <a:t>Prompt</a:t>
            </a:r>
          </a:p>
        </p:txBody>
      </p:sp>
      <p:cxnSp>
        <p:nvCxnSpPr>
          <p:cNvPr id="3" name="Straight Arrow Connector 2">
            <a:extLst>
              <a:ext uri="{FF2B5EF4-FFF2-40B4-BE49-F238E27FC236}">
                <a16:creationId xmlns:a16="http://schemas.microsoft.com/office/drawing/2014/main" id="{CAB5B78B-7CD5-58C4-7C31-C10E9F6D8AF6}"/>
              </a:ext>
            </a:extLst>
          </p:cNvPr>
          <p:cNvCxnSpPr>
            <a:cxnSpLocks/>
          </p:cNvCxnSpPr>
          <p:nvPr/>
        </p:nvCxnSpPr>
        <p:spPr>
          <a:xfrm flipH="1">
            <a:off x="6761514" y="4899615"/>
            <a:ext cx="9504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4168A4A-45E2-8750-E800-BD09C292C72A}"/>
              </a:ext>
            </a:extLst>
          </p:cNvPr>
          <p:cNvCxnSpPr>
            <a:cxnSpLocks/>
          </p:cNvCxnSpPr>
          <p:nvPr/>
        </p:nvCxnSpPr>
        <p:spPr>
          <a:xfrm rot="10800000" flipV="1">
            <a:off x="6745071" y="3663036"/>
            <a:ext cx="942719" cy="39756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6AF7EC0E-102D-D19F-DAEC-115B18955190}"/>
              </a:ext>
            </a:extLst>
          </p:cNvPr>
          <p:cNvCxnSpPr>
            <a:cxnSpLocks/>
          </p:cNvCxnSpPr>
          <p:nvPr/>
        </p:nvCxnSpPr>
        <p:spPr>
          <a:xfrm rot="10800000" flipV="1">
            <a:off x="6745072" y="3676554"/>
            <a:ext cx="966623" cy="76809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25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603BF-37FF-CDE0-1A48-EDA246C39774}"/>
              </a:ext>
            </a:extLst>
          </p:cNvPr>
          <p:cNvSpPr>
            <a:spLocks noGrp="1"/>
          </p:cNvSpPr>
          <p:nvPr>
            <p:ph type="title"/>
          </p:nvPr>
        </p:nvSpPr>
        <p:spPr/>
        <p:txBody>
          <a:bodyPr/>
          <a:lstStyle/>
          <a:p>
            <a:r>
              <a:rPr lang="en-US" dirty="0"/>
              <a:t>One-shot</a:t>
            </a:r>
          </a:p>
        </p:txBody>
      </p:sp>
      <p:sp>
        <p:nvSpPr>
          <p:cNvPr id="10" name="Content Placeholder 5">
            <a:extLst>
              <a:ext uri="{FF2B5EF4-FFF2-40B4-BE49-F238E27FC236}">
                <a16:creationId xmlns:a16="http://schemas.microsoft.com/office/drawing/2014/main" id="{C8DEC3EE-89F0-DDE3-4D47-10645F130711}"/>
              </a:ext>
            </a:extLst>
          </p:cNvPr>
          <p:cNvSpPr txBox="1">
            <a:spLocks/>
          </p:cNvSpPr>
          <p:nvPr/>
        </p:nvSpPr>
        <p:spPr>
          <a:xfrm>
            <a:off x="399673" y="1348547"/>
            <a:ext cx="1051560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Instead of several examples, the model sees a single example of the task and an optional task description. No gradient updates are performed.</a:t>
            </a:r>
          </a:p>
        </p:txBody>
      </p:sp>
      <p:sp>
        <p:nvSpPr>
          <p:cNvPr id="11" name="TextBox 10">
            <a:extLst>
              <a:ext uri="{FF2B5EF4-FFF2-40B4-BE49-F238E27FC236}">
                <a16:creationId xmlns:a16="http://schemas.microsoft.com/office/drawing/2014/main" id="{B06154AE-53F7-6BC0-68FF-5073300D064A}"/>
              </a:ext>
            </a:extLst>
          </p:cNvPr>
          <p:cNvSpPr txBox="1"/>
          <p:nvPr/>
        </p:nvSpPr>
        <p:spPr>
          <a:xfrm>
            <a:off x="2133717" y="2900169"/>
            <a:ext cx="4944394" cy="1473160"/>
          </a:xfrm>
          <a:prstGeom prst="rect">
            <a:avLst/>
          </a:prstGeom>
          <a:solidFill>
            <a:schemeClr val="accent3">
              <a:lumMod val="40000"/>
              <a:lumOff val="60000"/>
            </a:schemeClr>
          </a:solidFill>
        </p:spPr>
        <p:txBody>
          <a:bodyPr wrap="square" lIns="182880" tIns="91440" bIns="182880" rtlCol="0">
            <a:spAutoFit/>
          </a:bodyPr>
          <a:lstStyle/>
          <a:p>
            <a:pPr>
              <a:lnSpc>
                <a:spcPct val="150000"/>
              </a:lnSpc>
            </a:pPr>
            <a:r>
              <a:rPr lang="en-US" dirty="0">
                <a:latin typeface="Andale Mono" panose="020B0509000000000004" pitchFamily="49" charset="0"/>
                <a:ea typeface="Roboto" panose="02000000000000000000" pitchFamily="2" charset="0"/>
              </a:rPr>
              <a:t>Translate English to French:</a:t>
            </a:r>
          </a:p>
          <a:p>
            <a:pPr>
              <a:lnSpc>
                <a:spcPct val="150000"/>
              </a:lnSpc>
            </a:pPr>
            <a:r>
              <a:rPr lang="en-US" dirty="0">
                <a:latin typeface="Andale Mono" panose="020B0509000000000004" pitchFamily="49" charset="0"/>
                <a:ea typeface="Roboto" panose="02000000000000000000" pitchFamily="2" charset="0"/>
              </a:rPr>
              <a:t>sea otter =&gt; </a:t>
            </a:r>
            <a:r>
              <a:rPr lang="en-US" dirty="0" err="1">
                <a:latin typeface="Andale Mono" panose="020B0509000000000004" pitchFamily="49" charset="0"/>
                <a:ea typeface="Roboto" panose="02000000000000000000" pitchFamily="2" charset="0"/>
              </a:rPr>
              <a:t>loutre</a:t>
            </a:r>
            <a:r>
              <a:rPr lang="en-US" dirty="0">
                <a:latin typeface="Andale Mono" panose="020B0509000000000004" pitchFamily="49" charset="0"/>
                <a:ea typeface="Roboto" panose="02000000000000000000" pitchFamily="2" charset="0"/>
              </a:rPr>
              <a:t> de </a:t>
            </a:r>
            <a:r>
              <a:rPr lang="en-US" dirty="0" err="1">
                <a:latin typeface="Andale Mono" panose="020B0509000000000004" pitchFamily="49" charset="0"/>
                <a:ea typeface="Roboto" panose="02000000000000000000" pitchFamily="2" charset="0"/>
              </a:rPr>
              <a:t>mer</a:t>
            </a:r>
            <a:endParaRPr lang="en-US" dirty="0">
              <a:latin typeface="Andale Mono" panose="020B0509000000000004" pitchFamily="49" charset="0"/>
              <a:ea typeface="Roboto" panose="02000000000000000000" pitchFamily="2" charset="0"/>
            </a:endParaRPr>
          </a:p>
          <a:p>
            <a:pPr>
              <a:lnSpc>
                <a:spcPct val="150000"/>
              </a:lnSpc>
            </a:pPr>
            <a:r>
              <a:rPr lang="en-US" dirty="0">
                <a:latin typeface="Andale Mono" panose="020B0509000000000004" pitchFamily="49" charset="0"/>
                <a:ea typeface="Roboto" panose="02000000000000000000" pitchFamily="2" charset="0"/>
              </a:rPr>
              <a:t>cheese =&gt;</a:t>
            </a:r>
          </a:p>
        </p:txBody>
      </p:sp>
      <p:sp>
        <p:nvSpPr>
          <p:cNvPr id="12" name="TextBox 11">
            <a:extLst>
              <a:ext uri="{FF2B5EF4-FFF2-40B4-BE49-F238E27FC236}">
                <a16:creationId xmlns:a16="http://schemas.microsoft.com/office/drawing/2014/main" id="{0CE7E4B4-D009-886A-2B6C-E0DE405378DD}"/>
              </a:ext>
            </a:extLst>
          </p:cNvPr>
          <p:cNvSpPr txBox="1"/>
          <p:nvPr/>
        </p:nvSpPr>
        <p:spPr>
          <a:xfrm>
            <a:off x="1595068" y="2900169"/>
            <a:ext cx="538648" cy="1473160"/>
          </a:xfrm>
          <a:prstGeom prst="rect">
            <a:avLst/>
          </a:prstGeom>
          <a:solidFill>
            <a:schemeClr val="accent4">
              <a:lumMod val="90000"/>
            </a:schemeClr>
          </a:solidFill>
        </p:spPr>
        <p:txBody>
          <a:bodyPr wrap="square" tIns="91440" bIns="182880" rtlCol="0">
            <a:spAutoFit/>
          </a:bodyPr>
          <a:lstStyle/>
          <a:p>
            <a:pPr>
              <a:lnSpc>
                <a:spcPct val="150000"/>
              </a:lnSpc>
            </a:pPr>
            <a:r>
              <a:rPr lang="en-US" dirty="0">
                <a:latin typeface="Andale Mono" panose="020B0509000000000004" pitchFamily="49" charset="0"/>
                <a:ea typeface="Roboto" panose="02000000000000000000" pitchFamily="2" charset="0"/>
              </a:rPr>
              <a:t>1</a:t>
            </a:r>
          </a:p>
          <a:p>
            <a:pPr>
              <a:lnSpc>
                <a:spcPct val="150000"/>
              </a:lnSpc>
            </a:pPr>
            <a:r>
              <a:rPr lang="en-US" dirty="0">
                <a:latin typeface="Andale Mono" panose="020B0509000000000004" pitchFamily="49" charset="0"/>
                <a:ea typeface="Roboto" panose="02000000000000000000" pitchFamily="2" charset="0"/>
              </a:rPr>
              <a:t>2</a:t>
            </a:r>
          </a:p>
          <a:p>
            <a:pPr>
              <a:lnSpc>
                <a:spcPct val="150000"/>
              </a:lnSpc>
            </a:pPr>
            <a:r>
              <a:rPr lang="en-US" dirty="0">
                <a:latin typeface="Andale Mono" panose="020B0509000000000004" pitchFamily="49" charset="0"/>
                <a:ea typeface="Roboto" panose="02000000000000000000" pitchFamily="2" charset="0"/>
              </a:rPr>
              <a:t>3</a:t>
            </a:r>
          </a:p>
        </p:txBody>
      </p:sp>
      <p:sp>
        <p:nvSpPr>
          <p:cNvPr id="13" name="TextBox 12">
            <a:extLst>
              <a:ext uri="{FF2B5EF4-FFF2-40B4-BE49-F238E27FC236}">
                <a16:creationId xmlns:a16="http://schemas.microsoft.com/office/drawing/2014/main" id="{5DBF2088-1ED0-D704-0467-1145942E1BDF}"/>
              </a:ext>
            </a:extLst>
          </p:cNvPr>
          <p:cNvSpPr txBox="1"/>
          <p:nvPr/>
        </p:nvSpPr>
        <p:spPr>
          <a:xfrm>
            <a:off x="7576874" y="3022053"/>
            <a:ext cx="3123210" cy="400110"/>
          </a:xfrm>
          <a:prstGeom prst="rect">
            <a:avLst/>
          </a:prstGeom>
          <a:noFill/>
        </p:spPr>
        <p:txBody>
          <a:bodyPr wrap="square" rtlCol="0">
            <a:spAutoFit/>
          </a:bodyPr>
          <a:lstStyle/>
          <a:p>
            <a:r>
              <a:rPr lang="en-US" sz="2000" b="1" dirty="0">
                <a:solidFill>
                  <a:schemeClr val="accent1"/>
                </a:solidFill>
              </a:rPr>
              <a:t>Task description</a:t>
            </a:r>
          </a:p>
        </p:txBody>
      </p:sp>
      <p:sp>
        <p:nvSpPr>
          <p:cNvPr id="14" name="TextBox 13">
            <a:extLst>
              <a:ext uri="{FF2B5EF4-FFF2-40B4-BE49-F238E27FC236}">
                <a16:creationId xmlns:a16="http://schemas.microsoft.com/office/drawing/2014/main" id="{8DD0713B-BD7E-2F69-0D40-C3304A902F05}"/>
              </a:ext>
            </a:extLst>
          </p:cNvPr>
          <p:cNvSpPr txBox="1"/>
          <p:nvPr/>
        </p:nvSpPr>
        <p:spPr>
          <a:xfrm>
            <a:off x="7576874" y="3476500"/>
            <a:ext cx="3123210" cy="400110"/>
          </a:xfrm>
          <a:prstGeom prst="rect">
            <a:avLst/>
          </a:prstGeom>
          <a:noFill/>
        </p:spPr>
        <p:txBody>
          <a:bodyPr wrap="square" rtlCol="0">
            <a:spAutoFit/>
          </a:bodyPr>
          <a:lstStyle/>
          <a:p>
            <a:r>
              <a:rPr lang="en-US" sz="2000" b="1" dirty="0">
                <a:solidFill>
                  <a:schemeClr val="accent1"/>
                </a:solidFill>
              </a:rPr>
              <a:t>Example</a:t>
            </a:r>
          </a:p>
        </p:txBody>
      </p:sp>
      <p:cxnSp>
        <p:nvCxnSpPr>
          <p:cNvPr id="17" name="Straight Arrow Connector 16">
            <a:extLst>
              <a:ext uri="{FF2B5EF4-FFF2-40B4-BE49-F238E27FC236}">
                <a16:creationId xmlns:a16="http://schemas.microsoft.com/office/drawing/2014/main" id="{8FB83DB8-490D-B479-DDD1-966664CDAB10}"/>
              </a:ext>
            </a:extLst>
          </p:cNvPr>
          <p:cNvCxnSpPr>
            <a:cxnSpLocks/>
          </p:cNvCxnSpPr>
          <p:nvPr/>
        </p:nvCxnSpPr>
        <p:spPr>
          <a:xfrm flipH="1">
            <a:off x="6626431" y="3222106"/>
            <a:ext cx="9504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C820B7-5073-7D26-4768-3FF845C912E7}"/>
              </a:ext>
            </a:extLst>
          </p:cNvPr>
          <p:cNvCxnSpPr>
            <a:cxnSpLocks/>
          </p:cNvCxnSpPr>
          <p:nvPr/>
        </p:nvCxnSpPr>
        <p:spPr>
          <a:xfrm flipH="1">
            <a:off x="6614556" y="3661493"/>
            <a:ext cx="9504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3D8DEA0-3D65-E84F-6CEE-5D71E5F95F65}"/>
              </a:ext>
            </a:extLst>
          </p:cNvPr>
          <p:cNvCxnSpPr/>
          <p:nvPr/>
        </p:nvCxnSpPr>
        <p:spPr>
          <a:xfrm>
            <a:off x="3673434" y="4196721"/>
            <a:ext cx="2422566"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3E64FF-D4A1-BA11-85F3-51099CD6E18E}"/>
              </a:ext>
            </a:extLst>
          </p:cNvPr>
          <p:cNvSpPr txBox="1"/>
          <p:nvPr/>
        </p:nvSpPr>
        <p:spPr>
          <a:xfrm>
            <a:off x="7576874" y="3904012"/>
            <a:ext cx="3123210" cy="400110"/>
          </a:xfrm>
          <a:prstGeom prst="rect">
            <a:avLst/>
          </a:prstGeom>
          <a:noFill/>
        </p:spPr>
        <p:txBody>
          <a:bodyPr wrap="square" rtlCol="0">
            <a:spAutoFit/>
          </a:bodyPr>
          <a:lstStyle/>
          <a:p>
            <a:r>
              <a:rPr lang="en-US" sz="2000" b="1" dirty="0">
                <a:solidFill>
                  <a:schemeClr val="accent1"/>
                </a:solidFill>
              </a:rPr>
              <a:t>Prompt</a:t>
            </a:r>
          </a:p>
        </p:txBody>
      </p:sp>
      <p:cxnSp>
        <p:nvCxnSpPr>
          <p:cNvPr id="3" name="Straight Arrow Connector 2">
            <a:extLst>
              <a:ext uri="{FF2B5EF4-FFF2-40B4-BE49-F238E27FC236}">
                <a16:creationId xmlns:a16="http://schemas.microsoft.com/office/drawing/2014/main" id="{CAB5B78B-7CD5-58C4-7C31-C10E9F6D8AF6}"/>
              </a:ext>
            </a:extLst>
          </p:cNvPr>
          <p:cNvCxnSpPr>
            <a:cxnSpLocks/>
          </p:cNvCxnSpPr>
          <p:nvPr/>
        </p:nvCxnSpPr>
        <p:spPr>
          <a:xfrm flipH="1">
            <a:off x="6614556" y="4089005"/>
            <a:ext cx="9504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450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E603BF-37FF-CDE0-1A48-EDA246C39774}"/>
              </a:ext>
            </a:extLst>
          </p:cNvPr>
          <p:cNvSpPr>
            <a:spLocks noGrp="1"/>
          </p:cNvSpPr>
          <p:nvPr>
            <p:ph type="title"/>
          </p:nvPr>
        </p:nvSpPr>
        <p:spPr/>
        <p:txBody>
          <a:bodyPr/>
          <a:lstStyle/>
          <a:p>
            <a:r>
              <a:rPr lang="en-US" dirty="0"/>
              <a:t>Zero-shot</a:t>
            </a:r>
          </a:p>
        </p:txBody>
      </p:sp>
      <p:sp>
        <p:nvSpPr>
          <p:cNvPr id="10" name="Content Placeholder 5">
            <a:extLst>
              <a:ext uri="{FF2B5EF4-FFF2-40B4-BE49-F238E27FC236}">
                <a16:creationId xmlns:a16="http://schemas.microsoft.com/office/drawing/2014/main" id="{C8DEC3EE-89F0-DDE3-4D47-10645F130711}"/>
              </a:ext>
            </a:extLst>
          </p:cNvPr>
          <p:cNvSpPr txBox="1">
            <a:spLocks/>
          </p:cNvSpPr>
          <p:nvPr/>
        </p:nvSpPr>
        <p:spPr>
          <a:xfrm>
            <a:off x="399673" y="1348547"/>
            <a:ext cx="10515600" cy="47938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The model predicts the answer given only a natural language description of the task. No gradient updates are performed.</a:t>
            </a:r>
          </a:p>
        </p:txBody>
      </p:sp>
      <p:sp>
        <p:nvSpPr>
          <p:cNvPr id="11" name="TextBox 10">
            <a:extLst>
              <a:ext uri="{FF2B5EF4-FFF2-40B4-BE49-F238E27FC236}">
                <a16:creationId xmlns:a16="http://schemas.microsoft.com/office/drawing/2014/main" id="{B06154AE-53F7-6BC0-68FF-5073300D064A}"/>
              </a:ext>
            </a:extLst>
          </p:cNvPr>
          <p:cNvSpPr txBox="1"/>
          <p:nvPr/>
        </p:nvSpPr>
        <p:spPr>
          <a:xfrm>
            <a:off x="2133717" y="2900169"/>
            <a:ext cx="4944394" cy="1057662"/>
          </a:xfrm>
          <a:prstGeom prst="rect">
            <a:avLst/>
          </a:prstGeom>
          <a:solidFill>
            <a:schemeClr val="accent3">
              <a:lumMod val="40000"/>
              <a:lumOff val="60000"/>
            </a:schemeClr>
          </a:solidFill>
        </p:spPr>
        <p:txBody>
          <a:bodyPr wrap="square" lIns="182880" tIns="91440" bIns="182880" rtlCol="0">
            <a:spAutoFit/>
          </a:bodyPr>
          <a:lstStyle/>
          <a:p>
            <a:pPr>
              <a:lnSpc>
                <a:spcPct val="150000"/>
              </a:lnSpc>
            </a:pPr>
            <a:r>
              <a:rPr lang="en-US" dirty="0">
                <a:latin typeface="Andale Mono" panose="020B0509000000000004" pitchFamily="49" charset="0"/>
                <a:ea typeface="Roboto" panose="02000000000000000000" pitchFamily="2" charset="0"/>
              </a:rPr>
              <a:t>Translate English to French:</a:t>
            </a:r>
          </a:p>
          <a:p>
            <a:pPr>
              <a:lnSpc>
                <a:spcPct val="150000"/>
              </a:lnSpc>
            </a:pPr>
            <a:r>
              <a:rPr lang="en-US" dirty="0">
                <a:latin typeface="Andale Mono" panose="020B0509000000000004" pitchFamily="49" charset="0"/>
                <a:ea typeface="Roboto" panose="02000000000000000000" pitchFamily="2" charset="0"/>
              </a:rPr>
              <a:t>cheese =&gt;</a:t>
            </a:r>
          </a:p>
        </p:txBody>
      </p:sp>
      <p:sp>
        <p:nvSpPr>
          <p:cNvPr id="12" name="TextBox 11">
            <a:extLst>
              <a:ext uri="{FF2B5EF4-FFF2-40B4-BE49-F238E27FC236}">
                <a16:creationId xmlns:a16="http://schemas.microsoft.com/office/drawing/2014/main" id="{0CE7E4B4-D009-886A-2B6C-E0DE405378DD}"/>
              </a:ext>
            </a:extLst>
          </p:cNvPr>
          <p:cNvSpPr txBox="1"/>
          <p:nvPr/>
        </p:nvSpPr>
        <p:spPr>
          <a:xfrm>
            <a:off x="1595068" y="2900169"/>
            <a:ext cx="538648" cy="1057662"/>
          </a:xfrm>
          <a:prstGeom prst="rect">
            <a:avLst/>
          </a:prstGeom>
          <a:solidFill>
            <a:schemeClr val="accent4">
              <a:lumMod val="90000"/>
            </a:schemeClr>
          </a:solidFill>
        </p:spPr>
        <p:txBody>
          <a:bodyPr wrap="square" tIns="91440" bIns="182880" rtlCol="0">
            <a:spAutoFit/>
          </a:bodyPr>
          <a:lstStyle/>
          <a:p>
            <a:pPr>
              <a:lnSpc>
                <a:spcPct val="150000"/>
              </a:lnSpc>
            </a:pPr>
            <a:r>
              <a:rPr lang="en-US" dirty="0">
                <a:latin typeface="Andale Mono" panose="020B0509000000000004" pitchFamily="49" charset="0"/>
                <a:ea typeface="Roboto" panose="02000000000000000000" pitchFamily="2" charset="0"/>
              </a:rPr>
              <a:t>1</a:t>
            </a:r>
          </a:p>
          <a:p>
            <a:pPr>
              <a:lnSpc>
                <a:spcPct val="150000"/>
              </a:lnSpc>
            </a:pPr>
            <a:r>
              <a:rPr lang="en-US" dirty="0">
                <a:latin typeface="Andale Mono" panose="020B0509000000000004" pitchFamily="49" charset="0"/>
                <a:ea typeface="Roboto" panose="02000000000000000000" pitchFamily="2" charset="0"/>
              </a:rPr>
              <a:t>2</a:t>
            </a:r>
          </a:p>
        </p:txBody>
      </p:sp>
      <p:sp>
        <p:nvSpPr>
          <p:cNvPr id="13" name="TextBox 12">
            <a:extLst>
              <a:ext uri="{FF2B5EF4-FFF2-40B4-BE49-F238E27FC236}">
                <a16:creationId xmlns:a16="http://schemas.microsoft.com/office/drawing/2014/main" id="{5DBF2088-1ED0-D704-0467-1145942E1BDF}"/>
              </a:ext>
            </a:extLst>
          </p:cNvPr>
          <p:cNvSpPr txBox="1"/>
          <p:nvPr/>
        </p:nvSpPr>
        <p:spPr>
          <a:xfrm>
            <a:off x="7576874" y="3022053"/>
            <a:ext cx="3123210" cy="400110"/>
          </a:xfrm>
          <a:prstGeom prst="rect">
            <a:avLst/>
          </a:prstGeom>
          <a:noFill/>
        </p:spPr>
        <p:txBody>
          <a:bodyPr wrap="square" rtlCol="0">
            <a:spAutoFit/>
          </a:bodyPr>
          <a:lstStyle/>
          <a:p>
            <a:r>
              <a:rPr lang="en-US" sz="2000" b="1" dirty="0">
                <a:solidFill>
                  <a:schemeClr val="accent1"/>
                </a:solidFill>
              </a:rPr>
              <a:t>Task description</a:t>
            </a:r>
          </a:p>
        </p:txBody>
      </p:sp>
      <p:sp>
        <p:nvSpPr>
          <p:cNvPr id="14" name="TextBox 13">
            <a:extLst>
              <a:ext uri="{FF2B5EF4-FFF2-40B4-BE49-F238E27FC236}">
                <a16:creationId xmlns:a16="http://schemas.microsoft.com/office/drawing/2014/main" id="{8DD0713B-BD7E-2F69-0D40-C3304A902F05}"/>
              </a:ext>
            </a:extLst>
          </p:cNvPr>
          <p:cNvSpPr txBox="1"/>
          <p:nvPr/>
        </p:nvSpPr>
        <p:spPr>
          <a:xfrm>
            <a:off x="7576874" y="3476500"/>
            <a:ext cx="3123210" cy="400110"/>
          </a:xfrm>
          <a:prstGeom prst="rect">
            <a:avLst/>
          </a:prstGeom>
          <a:noFill/>
        </p:spPr>
        <p:txBody>
          <a:bodyPr wrap="square" rtlCol="0">
            <a:spAutoFit/>
          </a:bodyPr>
          <a:lstStyle/>
          <a:p>
            <a:r>
              <a:rPr lang="en-US" sz="2000" b="1" dirty="0">
                <a:solidFill>
                  <a:schemeClr val="accent1"/>
                </a:solidFill>
              </a:rPr>
              <a:t>Prompt</a:t>
            </a:r>
          </a:p>
        </p:txBody>
      </p:sp>
      <p:cxnSp>
        <p:nvCxnSpPr>
          <p:cNvPr id="17" name="Straight Arrow Connector 16">
            <a:extLst>
              <a:ext uri="{FF2B5EF4-FFF2-40B4-BE49-F238E27FC236}">
                <a16:creationId xmlns:a16="http://schemas.microsoft.com/office/drawing/2014/main" id="{8FB83DB8-490D-B479-DDD1-966664CDAB10}"/>
              </a:ext>
            </a:extLst>
          </p:cNvPr>
          <p:cNvCxnSpPr>
            <a:cxnSpLocks/>
          </p:cNvCxnSpPr>
          <p:nvPr/>
        </p:nvCxnSpPr>
        <p:spPr>
          <a:xfrm flipH="1">
            <a:off x="6626431" y="3222106"/>
            <a:ext cx="9504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C820B7-5073-7D26-4768-3FF845C912E7}"/>
              </a:ext>
            </a:extLst>
          </p:cNvPr>
          <p:cNvCxnSpPr>
            <a:cxnSpLocks/>
          </p:cNvCxnSpPr>
          <p:nvPr/>
        </p:nvCxnSpPr>
        <p:spPr>
          <a:xfrm flipH="1">
            <a:off x="6614556" y="3661493"/>
            <a:ext cx="9504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3D8DEA0-3D65-E84F-6CEE-5D71E5F95F65}"/>
              </a:ext>
            </a:extLst>
          </p:cNvPr>
          <p:cNvCxnSpPr/>
          <p:nvPr/>
        </p:nvCxnSpPr>
        <p:spPr>
          <a:xfrm>
            <a:off x="3673434" y="3816715"/>
            <a:ext cx="2422566"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917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41A9-6259-3A36-B2DC-FA7826424676}"/>
              </a:ext>
            </a:extLst>
          </p:cNvPr>
          <p:cNvSpPr>
            <a:spLocks noGrp="1"/>
          </p:cNvSpPr>
          <p:nvPr>
            <p:ph type="title"/>
          </p:nvPr>
        </p:nvSpPr>
        <p:spPr/>
        <p:txBody>
          <a:bodyPr>
            <a:noAutofit/>
          </a:bodyPr>
          <a:lstStyle/>
          <a:p>
            <a:r>
              <a:rPr lang="en-US" sz="2400" dirty="0"/>
              <a:t>Aggregate performance for all 42 accuracy-denominated benchmarks</a:t>
            </a:r>
          </a:p>
        </p:txBody>
      </p:sp>
      <p:pic>
        <p:nvPicPr>
          <p:cNvPr id="7" name="Picture 6" descr="A picture containing text, screenshot, line, diagram&#10;&#10;Description automatically generated">
            <a:extLst>
              <a:ext uri="{FF2B5EF4-FFF2-40B4-BE49-F238E27FC236}">
                <a16:creationId xmlns:a16="http://schemas.microsoft.com/office/drawing/2014/main" id="{5FFD91BA-5183-4DBE-D7E2-650CCAE1102A}"/>
              </a:ext>
            </a:extLst>
          </p:cNvPr>
          <p:cNvPicPr>
            <a:picLocks noChangeAspect="1"/>
          </p:cNvPicPr>
          <p:nvPr/>
        </p:nvPicPr>
        <p:blipFill rotWithShape="1">
          <a:blip r:embed="rId2"/>
          <a:srcRect t="8889"/>
          <a:stretch/>
        </p:blipFill>
        <p:spPr>
          <a:xfrm>
            <a:off x="1574800" y="1235755"/>
            <a:ext cx="8368656" cy="5034416"/>
          </a:xfrm>
          <a:prstGeom prst="rect">
            <a:avLst/>
          </a:prstGeom>
        </p:spPr>
      </p:pic>
    </p:spTree>
    <p:extLst>
      <p:ext uri="{BB962C8B-B14F-4D97-AF65-F5344CB8AC3E}">
        <p14:creationId xmlns:p14="http://schemas.microsoft.com/office/powerpoint/2010/main" val="2029152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CF2AF-1C7E-049C-53B9-033913672950}"/>
              </a:ext>
            </a:extLst>
          </p:cNvPr>
          <p:cNvSpPr>
            <a:spLocks noGrp="1"/>
          </p:cNvSpPr>
          <p:nvPr>
            <p:ph type="title"/>
          </p:nvPr>
        </p:nvSpPr>
        <p:spPr>
          <a:xfrm>
            <a:off x="399673" y="365125"/>
            <a:ext cx="10954127" cy="918592"/>
          </a:xfrm>
        </p:spPr>
        <p:txBody>
          <a:bodyPr>
            <a:noAutofit/>
          </a:bodyPr>
          <a:lstStyle/>
          <a:p>
            <a:r>
              <a:rPr lang="en-US" sz="2800" dirty="0"/>
              <a:t>Larger models make better use of in-context information</a:t>
            </a:r>
          </a:p>
        </p:txBody>
      </p:sp>
      <p:pic>
        <p:nvPicPr>
          <p:cNvPr id="5" name="Picture 4" descr="A picture containing text, line, diagram, plot&#10;&#10;Description automatically generated">
            <a:extLst>
              <a:ext uri="{FF2B5EF4-FFF2-40B4-BE49-F238E27FC236}">
                <a16:creationId xmlns:a16="http://schemas.microsoft.com/office/drawing/2014/main" id="{8EC36698-4CA8-7C2B-3454-63B99E22D978}"/>
              </a:ext>
            </a:extLst>
          </p:cNvPr>
          <p:cNvPicPr>
            <a:picLocks noChangeAspect="1"/>
          </p:cNvPicPr>
          <p:nvPr/>
        </p:nvPicPr>
        <p:blipFill>
          <a:blip r:embed="rId2"/>
          <a:stretch>
            <a:fillRect/>
          </a:stretch>
        </p:blipFill>
        <p:spPr>
          <a:xfrm>
            <a:off x="1326961" y="1283717"/>
            <a:ext cx="9099550" cy="5061418"/>
          </a:xfrm>
          <a:prstGeom prst="rect">
            <a:avLst/>
          </a:prstGeom>
        </p:spPr>
      </p:pic>
    </p:spTree>
    <p:extLst>
      <p:ext uri="{BB962C8B-B14F-4D97-AF65-F5344CB8AC3E}">
        <p14:creationId xmlns:p14="http://schemas.microsoft.com/office/powerpoint/2010/main" val="212429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p1">
            <a:extLst>
              <a:ext uri="{FF2B5EF4-FFF2-40B4-BE49-F238E27FC236}">
                <a16:creationId xmlns:a16="http://schemas.microsoft.com/office/drawing/2014/main" id="{3EE7C7D2-86B5-9D78-9315-A497CAEFD3EC}"/>
              </a:ext>
            </a:extLst>
          </p:cNvPr>
          <p:cNvSpPr txBox="1">
            <a:spLocks/>
          </p:cNvSpPr>
          <p:nvPr/>
        </p:nvSpPr>
        <p:spPr>
          <a:xfrm>
            <a:off x="700010" y="2828925"/>
            <a:ext cx="5605255" cy="2216744"/>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chemeClr val="dk1"/>
              </a:buClr>
              <a:buSzPts val="4800"/>
            </a:pPr>
            <a:r>
              <a:rPr lang="en-US" sz="3200" dirty="0"/>
              <a:t>Chain-of-Thought </a:t>
            </a:r>
            <a:br>
              <a:rPr lang="en-US" sz="3200" dirty="0"/>
            </a:br>
            <a:r>
              <a:rPr lang="en-US" sz="3200" dirty="0"/>
              <a:t>Prompting</a:t>
            </a:r>
            <a:endParaRPr lang="en-US" sz="32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36710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104B9-B3BE-D494-F326-B0417A74EA8F}"/>
              </a:ext>
            </a:extLst>
          </p:cNvPr>
          <p:cNvSpPr>
            <a:spLocks noGrp="1"/>
          </p:cNvSpPr>
          <p:nvPr>
            <p:ph type="title"/>
          </p:nvPr>
        </p:nvSpPr>
        <p:spPr/>
        <p:txBody>
          <a:bodyPr>
            <a:normAutofit fontScale="90000"/>
          </a:bodyPr>
          <a:lstStyle/>
          <a:p>
            <a:pPr algn="l"/>
            <a:r>
              <a:rPr lang="en-US" b="1" i="0" u="none" strike="noStrike" dirty="0">
                <a:solidFill>
                  <a:srgbClr val="000000"/>
                </a:solidFill>
                <a:effectLst/>
                <a:latin typeface="Lucida Grande" panose="020B0600040502020204" pitchFamily="34" charset="0"/>
              </a:rPr>
              <a:t>Chain-of-Thought Prompting Elicits Reasoning in LLMs</a:t>
            </a:r>
            <a:endParaRPr lang="en-US" dirty="0"/>
          </a:p>
        </p:txBody>
      </p:sp>
      <p:sp>
        <p:nvSpPr>
          <p:cNvPr id="5" name="Content Placeholder 4">
            <a:extLst>
              <a:ext uri="{FF2B5EF4-FFF2-40B4-BE49-F238E27FC236}">
                <a16:creationId xmlns:a16="http://schemas.microsoft.com/office/drawing/2014/main" id="{C3EA3AF4-3A3C-AA54-CEA4-9FCFB04FF75E}"/>
              </a:ext>
            </a:extLst>
          </p:cNvPr>
          <p:cNvSpPr>
            <a:spLocks noGrp="1"/>
          </p:cNvSpPr>
          <p:nvPr>
            <p:ph idx="1"/>
          </p:nvPr>
        </p:nvSpPr>
        <p:spPr/>
        <p:txBody>
          <a:bodyPr>
            <a:noAutofit/>
          </a:bodyPr>
          <a:lstStyle/>
          <a:p>
            <a:r>
              <a:rPr lang="en-US" sz="2000" b="1" dirty="0"/>
              <a:t>Abstract: </a:t>
            </a:r>
            <a:r>
              <a:rPr lang="en-US" sz="2000" dirty="0"/>
              <a:t>We explore how generating a chain of thought -- a series of intermediate reasoning steps -- significantly improves the ability of large language models to perform complex reasoning. In particular, we show how such reasoning abilities emerge naturally in sufficiently large language models via a simple method called chain of thought prompting, where a few chain of thought demonstrations are provided as exemplars in prompting. Experiments on three large language models show that chain of thought prompting improves performance on a range of arithmetic, commonsense, and symbolic reasoning tasks. The empirical gains can be striking. For instance, prompting a 540B-parameter language model with just eight chain of thought exemplars achieves state of the art accuracy on the GSM8K benchmark of math word problems, surpassing even finetuned GPT-3 with a verifier.</a:t>
            </a:r>
          </a:p>
        </p:txBody>
      </p:sp>
      <p:sp>
        <p:nvSpPr>
          <p:cNvPr id="7" name="TextBox 6">
            <a:extLst>
              <a:ext uri="{FF2B5EF4-FFF2-40B4-BE49-F238E27FC236}">
                <a16:creationId xmlns:a16="http://schemas.microsoft.com/office/drawing/2014/main" id="{8F6D1CD2-F7E7-61C3-E54A-8BB9FF5A935D}"/>
              </a:ext>
            </a:extLst>
          </p:cNvPr>
          <p:cNvSpPr txBox="1"/>
          <p:nvPr/>
        </p:nvSpPr>
        <p:spPr>
          <a:xfrm>
            <a:off x="8392205" y="6492875"/>
            <a:ext cx="6096000" cy="369332"/>
          </a:xfrm>
          <a:prstGeom prst="rect">
            <a:avLst/>
          </a:prstGeom>
          <a:noFill/>
        </p:spPr>
        <p:txBody>
          <a:bodyPr wrap="square">
            <a:spAutoFit/>
          </a:bodyPr>
          <a:lstStyle/>
          <a:p>
            <a:r>
              <a:rPr lang="en-US" dirty="0">
                <a:hlinkClick r:id="rId2"/>
              </a:rPr>
              <a:t>https://</a:t>
            </a:r>
            <a:r>
              <a:rPr lang="en-US" dirty="0" err="1">
                <a:hlinkClick r:id="rId2"/>
              </a:rPr>
              <a:t>arxiv.org</a:t>
            </a:r>
            <a:r>
              <a:rPr lang="en-US" dirty="0">
                <a:hlinkClick r:id="rId2"/>
              </a:rPr>
              <a:t>/abs/2201.11903</a:t>
            </a:r>
            <a:endParaRPr lang="en-US" dirty="0"/>
          </a:p>
        </p:txBody>
      </p:sp>
    </p:spTree>
    <p:extLst>
      <p:ext uri="{BB962C8B-B14F-4D97-AF65-F5344CB8AC3E}">
        <p14:creationId xmlns:p14="http://schemas.microsoft.com/office/powerpoint/2010/main" val="2808334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41637-C369-7F5B-DC7B-3A7F6C70833F}"/>
              </a:ext>
            </a:extLst>
          </p:cNvPr>
          <p:cNvPicPr>
            <a:picLocks noChangeAspect="1"/>
          </p:cNvPicPr>
          <p:nvPr/>
        </p:nvPicPr>
        <p:blipFill>
          <a:blip r:embed="rId2"/>
          <a:stretch>
            <a:fillRect/>
          </a:stretch>
        </p:blipFill>
        <p:spPr>
          <a:xfrm>
            <a:off x="120650" y="275936"/>
            <a:ext cx="11292417" cy="5972153"/>
          </a:xfrm>
          <a:prstGeom prst="rect">
            <a:avLst/>
          </a:prstGeom>
          <a:noFill/>
        </p:spPr>
      </p:pic>
    </p:spTree>
    <p:extLst>
      <p:ext uri="{BB962C8B-B14F-4D97-AF65-F5344CB8AC3E}">
        <p14:creationId xmlns:p14="http://schemas.microsoft.com/office/powerpoint/2010/main" val="368972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table&#10;&#10;Description automatically generated">
            <a:extLst>
              <a:ext uri="{FF2B5EF4-FFF2-40B4-BE49-F238E27FC236}">
                <a16:creationId xmlns:a16="http://schemas.microsoft.com/office/drawing/2014/main" id="{277D3034-E8E7-3B1F-E766-58C80DD4137F}"/>
              </a:ext>
            </a:extLst>
          </p:cNvPr>
          <p:cNvPicPr>
            <a:picLocks noChangeAspect="1"/>
          </p:cNvPicPr>
          <p:nvPr/>
        </p:nvPicPr>
        <p:blipFill>
          <a:blip r:embed="rId2"/>
          <a:stretch>
            <a:fillRect/>
          </a:stretch>
        </p:blipFill>
        <p:spPr>
          <a:xfrm>
            <a:off x="-17929" y="215155"/>
            <a:ext cx="12209930" cy="6206008"/>
          </a:xfrm>
          <a:prstGeom prst="rect">
            <a:avLst/>
          </a:prstGeom>
        </p:spPr>
      </p:pic>
      <p:sp>
        <p:nvSpPr>
          <p:cNvPr id="2" name="Rounded Rectangle 1">
            <a:extLst>
              <a:ext uri="{FF2B5EF4-FFF2-40B4-BE49-F238E27FC236}">
                <a16:creationId xmlns:a16="http://schemas.microsoft.com/office/drawing/2014/main" id="{48751883-957A-FE4B-8333-5EA1E0C1E046}"/>
              </a:ext>
            </a:extLst>
          </p:cNvPr>
          <p:cNvSpPr/>
          <p:nvPr/>
        </p:nvSpPr>
        <p:spPr>
          <a:xfrm>
            <a:off x="241541" y="885950"/>
            <a:ext cx="7873040" cy="441960"/>
          </a:xfrm>
          <a:custGeom>
            <a:avLst/>
            <a:gdLst>
              <a:gd name="connsiteX0" fmla="*/ 0 w 7873040"/>
              <a:gd name="connsiteY0" fmla="*/ 73661 h 441960"/>
              <a:gd name="connsiteX1" fmla="*/ 73661 w 7873040"/>
              <a:gd name="connsiteY1" fmla="*/ 0 h 441960"/>
              <a:gd name="connsiteX2" fmla="*/ 871985 w 7873040"/>
              <a:gd name="connsiteY2" fmla="*/ 0 h 441960"/>
              <a:gd name="connsiteX3" fmla="*/ 1438538 w 7873040"/>
              <a:gd name="connsiteY3" fmla="*/ 0 h 441960"/>
              <a:gd name="connsiteX4" fmla="*/ 1927833 w 7873040"/>
              <a:gd name="connsiteY4" fmla="*/ 0 h 441960"/>
              <a:gd name="connsiteX5" fmla="*/ 2648900 w 7873040"/>
              <a:gd name="connsiteY5" fmla="*/ 0 h 441960"/>
              <a:gd name="connsiteX6" fmla="*/ 3215453 w 7873040"/>
              <a:gd name="connsiteY6" fmla="*/ 0 h 441960"/>
              <a:gd name="connsiteX7" fmla="*/ 4013777 w 7873040"/>
              <a:gd name="connsiteY7" fmla="*/ 0 h 441960"/>
              <a:gd name="connsiteX8" fmla="*/ 4503073 w 7873040"/>
              <a:gd name="connsiteY8" fmla="*/ 0 h 441960"/>
              <a:gd name="connsiteX9" fmla="*/ 5301397 w 7873040"/>
              <a:gd name="connsiteY9" fmla="*/ 0 h 441960"/>
              <a:gd name="connsiteX10" fmla="*/ 5713435 w 7873040"/>
              <a:gd name="connsiteY10" fmla="*/ 0 h 441960"/>
              <a:gd name="connsiteX11" fmla="*/ 6357245 w 7873040"/>
              <a:gd name="connsiteY11" fmla="*/ 0 h 441960"/>
              <a:gd name="connsiteX12" fmla="*/ 7001055 w 7873040"/>
              <a:gd name="connsiteY12" fmla="*/ 0 h 441960"/>
              <a:gd name="connsiteX13" fmla="*/ 7799379 w 7873040"/>
              <a:gd name="connsiteY13" fmla="*/ 0 h 441960"/>
              <a:gd name="connsiteX14" fmla="*/ 7873040 w 7873040"/>
              <a:gd name="connsiteY14" fmla="*/ 73661 h 441960"/>
              <a:gd name="connsiteX15" fmla="*/ 7873040 w 7873040"/>
              <a:gd name="connsiteY15" fmla="*/ 368299 h 441960"/>
              <a:gd name="connsiteX16" fmla="*/ 7799379 w 7873040"/>
              <a:gd name="connsiteY16" fmla="*/ 441960 h 441960"/>
              <a:gd name="connsiteX17" fmla="*/ 7078312 w 7873040"/>
              <a:gd name="connsiteY17" fmla="*/ 441960 h 441960"/>
              <a:gd name="connsiteX18" fmla="*/ 6666274 w 7873040"/>
              <a:gd name="connsiteY18" fmla="*/ 441960 h 441960"/>
              <a:gd name="connsiteX19" fmla="*/ 6176978 w 7873040"/>
              <a:gd name="connsiteY19" fmla="*/ 441960 h 441960"/>
              <a:gd name="connsiteX20" fmla="*/ 5378654 w 7873040"/>
              <a:gd name="connsiteY20" fmla="*/ 441960 h 441960"/>
              <a:gd name="connsiteX21" fmla="*/ 4734844 w 7873040"/>
              <a:gd name="connsiteY21" fmla="*/ 441960 h 441960"/>
              <a:gd name="connsiteX22" fmla="*/ 4245549 w 7873040"/>
              <a:gd name="connsiteY22" fmla="*/ 441960 h 441960"/>
              <a:gd name="connsiteX23" fmla="*/ 3601739 w 7873040"/>
              <a:gd name="connsiteY23" fmla="*/ 441960 h 441960"/>
              <a:gd name="connsiteX24" fmla="*/ 3189701 w 7873040"/>
              <a:gd name="connsiteY24" fmla="*/ 441960 h 441960"/>
              <a:gd name="connsiteX25" fmla="*/ 2777662 w 7873040"/>
              <a:gd name="connsiteY25" fmla="*/ 441960 h 441960"/>
              <a:gd name="connsiteX26" fmla="*/ 2133852 w 7873040"/>
              <a:gd name="connsiteY26" fmla="*/ 441960 h 441960"/>
              <a:gd name="connsiteX27" fmla="*/ 1644557 w 7873040"/>
              <a:gd name="connsiteY27" fmla="*/ 441960 h 441960"/>
              <a:gd name="connsiteX28" fmla="*/ 923490 w 7873040"/>
              <a:gd name="connsiteY28" fmla="*/ 441960 h 441960"/>
              <a:gd name="connsiteX29" fmla="*/ 73661 w 7873040"/>
              <a:gd name="connsiteY29" fmla="*/ 441960 h 441960"/>
              <a:gd name="connsiteX30" fmla="*/ 0 w 7873040"/>
              <a:gd name="connsiteY30" fmla="*/ 368299 h 441960"/>
              <a:gd name="connsiteX31" fmla="*/ 0 w 7873040"/>
              <a:gd name="connsiteY31" fmla="*/ 73661 h 4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73040" h="441960" extrusionOk="0">
                <a:moveTo>
                  <a:pt x="0" y="73661"/>
                </a:moveTo>
                <a:cubicBezTo>
                  <a:pt x="-2198" y="31623"/>
                  <a:pt x="23537" y="3544"/>
                  <a:pt x="73661" y="0"/>
                </a:cubicBezTo>
                <a:cubicBezTo>
                  <a:pt x="466114" y="23381"/>
                  <a:pt x="706211" y="-3588"/>
                  <a:pt x="871985" y="0"/>
                </a:cubicBezTo>
                <a:cubicBezTo>
                  <a:pt x="1037759" y="3588"/>
                  <a:pt x="1196822" y="-12295"/>
                  <a:pt x="1438538" y="0"/>
                </a:cubicBezTo>
                <a:cubicBezTo>
                  <a:pt x="1680254" y="12295"/>
                  <a:pt x="1804155" y="-21822"/>
                  <a:pt x="1927833" y="0"/>
                </a:cubicBezTo>
                <a:cubicBezTo>
                  <a:pt x="2051512" y="21822"/>
                  <a:pt x="2355563" y="-14280"/>
                  <a:pt x="2648900" y="0"/>
                </a:cubicBezTo>
                <a:cubicBezTo>
                  <a:pt x="2942237" y="14280"/>
                  <a:pt x="2977482" y="-3501"/>
                  <a:pt x="3215453" y="0"/>
                </a:cubicBezTo>
                <a:cubicBezTo>
                  <a:pt x="3453424" y="3501"/>
                  <a:pt x="3789381" y="-16037"/>
                  <a:pt x="4013777" y="0"/>
                </a:cubicBezTo>
                <a:cubicBezTo>
                  <a:pt x="4238173" y="16037"/>
                  <a:pt x="4398837" y="-16731"/>
                  <a:pt x="4503073" y="0"/>
                </a:cubicBezTo>
                <a:cubicBezTo>
                  <a:pt x="4607309" y="16731"/>
                  <a:pt x="5065135" y="-1370"/>
                  <a:pt x="5301397" y="0"/>
                </a:cubicBezTo>
                <a:cubicBezTo>
                  <a:pt x="5537659" y="1370"/>
                  <a:pt x="5564517" y="-17838"/>
                  <a:pt x="5713435" y="0"/>
                </a:cubicBezTo>
                <a:cubicBezTo>
                  <a:pt x="5862353" y="17838"/>
                  <a:pt x="6101729" y="6126"/>
                  <a:pt x="6357245" y="0"/>
                </a:cubicBezTo>
                <a:cubicBezTo>
                  <a:pt x="6612761" y="-6126"/>
                  <a:pt x="6765912" y="23581"/>
                  <a:pt x="7001055" y="0"/>
                </a:cubicBezTo>
                <a:cubicBezTo>
                  <a:pt x="7236198" y="-23581"/>
                  <a:pt x="7542308" y="34485"/>
                  <a:pt x="7799379" y="0"/>
                </a:cubicBezTo>
                <a:cubicBezTo>
                  <a:pt x="7846445" y="7820"/>
                  <a:pt x="7879097" y="27675"/>
                  <a:pt x="7873040" y="73661"/>
                </a:cubicBezTo>
                <a:cubicBezTo>
                  <a:pt x="7874291" y="150958"/>
                  <a:pt x="7858503" y="228642"/>
                  <a:pt x="7873040" y="368299"/>
                </a:cubicBezTo>
                <a:cubicBezTo>
                  <a:pt x="7865768" y="402130"/>
                  <a:pt x="7839088" y="440506"/>
                  <a:pt x="7799379" y="441960"/>
                </a:cubicBezTo>
                <a:cubicBezTo>
                  <a:pt x="7455460" y="455261"/>
                  <a:pt x="7272079" y="457881"/>
                  <a:pt x="7078312" y="441960"/>
                </a:cubicBezTo>
                <a:cubicBezTo>
                  <a:pt x="6884545" y="426039"/>
                  <a:pt x="6817887" y="434969"/>
                  <a:pt x="6666274" y="441960"/>
                </a:cubicBezTo>
                <a:cubicBezTo>
                  <a:pt x="6514661" y="448951"/>
                  <a:pt x="6415675" y="419162"/>
                  <a:pt x="6176978" y="441960"/>
                </a:cubicBezTo>
                <a:cubicBezTo>
                  <a:pt x="5938281" y="464758"/>
                  <a:pt x="5554009" y="403781"/>
                  <a:pt x="5378654" y="441960"/>
                </a:cubicBezTo>
                <a:cubicBezTo>
                  <a:pt x="5203299" y="480139"/>
                  <a:pt x="4920413" y="445143"/>
                  <a:pt x="4734844" y="441960"/>
                </a:cubicBezTo>
                <a:cubicBezTo>
                  <a:pt x="4549275" y="438778"/>
                  <a:pt x="4455515" y="424609"/>
                  <a:pt x="4245549" y="441960"/>
                </a:cubicBezTo>
                <a:cubicBezTo>
                  <a:pt x="4035584" y="459311"/>
                  <a:pt x="3861960" y="463997"/>
                  <a:pt x="3601739" y="441960"/>
                </a:cubicBezTo>
                <a:cubicBezTo>
                  <a:pt x="3341518" y="419924"/>
                  <a:pt x="3376924" y="421419"/>
                  <a:pt x="3189701" y="441960"/>
                </a:cubicBezTo>
                <a:cubicBezTo>
                  <a:pt x="3002478" y="462501"/>
                  <a:pt x="2907222" y="434615"/>
                  <a:pt x="2777662" y="441960"/>
                </a:cubicBezTo>
                <a:cubicBezTo>
                  <a:pt x="2648102" y="449305"/>
                  <a:pt x="2345358" y="455388"/>
                  <a:pt x="2133852" y="441960"/>
                </a:cubicBezTo>
                <a:cubicBezTo>
                  <a:pt x="1922346" y="428533"/>
                  <a:pt x="1849969" y="425437"/>
                  <a:pt x="1644557" y="441960"/>
                </a:cubicBezTo>
                <a:cubicBezTo>
                  <a:pt x="1439146" y="458483"/>
                  <a:pt x="1193363" y="413919"/>
                  <a:pt x="923490" y="441960"/>
                </a:cubicBezTo>
                <a:cubicBezTo>
                  <a:pt x="653617" y="470001"/>
                  <a:pt x="478913" y="405243"/>
                  <a:pt x="73661" y="441960"/>
                </a:cubicBezTo>
                <a:cubicBezTo>
                  <a:pt x="32204" y="444376"/>
                  <a:pt x="-1914" y="402953"/>
                  <a:pt x="0" y="368299"/>
                </a:cubicBezTo>
                <a:cubicBezTo>
                  <a:pt x="-11062" y="294813"/>
                  <a:pt x="-965" y="179051"/>
                  <a:pt x="0" y="73661"/>
                </a:cubicBezTo>
                <a:close/>
              </a:path>
            </a:pathLst>
          </a:custGeom>
          <a:noFill/>
          <a:ln w="6350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0BD04E0-D064-2F27-87ED-1B458674B3CB}"/>
              </a:ext>
            </a:extLst>
          </p:cNvPr>
          <p:cNvSpPr/>
          <p:nvPr/>
        </p:nvSpPr>
        <p:spPr>
          <a:xfrm>
            <a:off x="9471804" y="507420"/>
            <a:ext cx="1362973" cy="441960"/>
          </a:xfrm>
          <a:custGeom>
            <a:avLst/>
            <a:gdLst>
              <a:gd name="connsiteX0" fmla="*/ 0 w 1362973"/>
              <a:gd name="connsiteY0" fmla="*/ 73661 h 441960"/>
              <a:gd name="connsiteX1" fmla="*/ 73661 w 1362973"/>
              <a:gd name="connsiteY1" fmla="*/ 0 h 441960"/>
              <a:gd name="connsiteX2" fmla="*/ 705800 w 1362973"/>
              <a:gd name="connsiteY2" fmla="*/ 0 h 441960"/>
              <a:gd name="connsiteX3" fmla="*/ 1289312 w 1362973"/>
              <a:gd name="connsiteY3" fmla="*/ 0 h 441960"/>
              <a:gd name="connsiteX4" fmla="*/ 1362973 w 1362973"/>
              <a:gd name="connsiteY4" fmla="*/ 73661 h 441960"/>
              <a:gd name="connsiteX5" fmla="*/ 1362973 w 1362973"/>
              <a:gd name="connsiteY5" fmla="*/ 368299 h 441960"/>
              <a:gd name="connsiteX6" fmla="*/ 1289312 w 1362973"/>
              <a:gd name="connsiteY6" fmla="*/ 441960 h 441960"/>
              <a:gd name="connsiteX7" fmla="*/ 681487 w 1362973"/>
              <a:gd name="connsiteY7" fmla="*/ 441960 h 441960"/>
              <a:gd name="connsiteX8" fmla="*/ 73661 w 1362973"/>
              <a:gd name="connsiteY8" fmla="*/ 441960 h 441960"/>
              <a:gd name="connsiteX9" fmla="*/ 0 w 1362973"/>
              <a:gd name="connsiteY9" fmla="*/ 368299 h 441960"/>
              <a:gd name="connsiteX10" fmla="*/ 0 w 1362973"/>
              <a:gd name="connsiteY10" fmla="*/ 73661 h 4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973" h="441960" extrusionOk="0">
                <a:moveTo>
                  <a:pt x="0" y="73661"/>
                </a:moveTo>
                <a:cubicBezTo>
                  <a:pt x="-2198" y="31623"/>
                  <a:pt x="23537" y="3544"/>
                  <a:pt x="73661" y="0"/>
                </a:cubicBezTo>
                <a:cubicBezTo>
                  <a:pt x="287968" y="-3890"/>
                  <a:pt x="559687" y="10128"/>
                  <a:pt x="705800" y="0"/>
                </a:cubicBezTo>
                <a:cubicBezTo>
                  <a:pt x="851913" y="-10128"/>
                  <a:pt x="1124119" y="21240"/>
                  <a:pt x="1289312" y="0"/>
                </a:cubicBezTo>
                <a:cubicBezTo>
                  <a:pt x="1326974" y="-1652"/>
                  <a:pt x="1370570" y="36609"/>
                  <a:pt x="1362973" y="73661"/>
                </a:cubicBezTo>
                <a:cubicBezTo>
                  <a:pt x="1355359" y="156941"/>
                  <a:pt x="1360273" y="308275"/>
                  <a:pt x="1362973" y="368299"/>
                </a:cubicBezTo>
                <a:cubicBezTo>
                  <a:pt x="1365425" y="404990"/>
                  <a:pt x="1322768" y="448310"/>
                  <a:pt x="1289312" y="441960"/>
                </a:cubicBezTo>
                <a:cubicBezTo>
                  <a:pt x="1041033" y="442454"/>
                  <a:pt x="970664" y="439160"/>
                  <a:pt x="681487" y="441960"/>
                </a:cubicBezTo>
                <a:cubicBezTo>
                  <a:pt x="392310" y="444760"/>
                  <a:pt x="263587" y="467200"/>
                  <a:pt x="73661" y="441960"/>
                </a:cubicBezTo>
                <a:cubicBezTo>
                  <a:pt x="27929" y="441671"/>
                  <a:pt x="361" y="407991"/>
                  <a:pt x="0" y="368299"/>
                </a:cubicBezTo>
                <a:cubicBezTo>
                  <a:pt x="-666" y="302265"/>
                  <a:pt x="-13970" y="169625"/>
                  <a:pt x="0" y="73661"/>
                </a:cubicBezTo>
                <a:close/>
              </a:path>
            </a:pathLst>
          </a:custGeom>
          <a:noFill/>
          <a:ln w="6350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15B2486-F38C-01E4-C3F6-2597EDD8337B}"/>
              </a:ext>
            </a:extLst>
          </p:cNvPr>
          <p:cNvSpPr txBox="1"/>
          <p:nvPr/>
        </p:nvSpPr>
        <p:spPr>
          <a:xfrm>
            <a:off x="7346971" y="171262"/>
            <a:ext cx="6256598" cy="441960"/>
          </a:xfrm>
          <a:prstGeom prst="rect">
            <a:avLst/>
          </a:prstGeom>
          <a:noFill/>
        </p:spPr>
        <p:txBody>
          <a:bodyPr wrap="square">
            <a:spAutoFit/>
          </a:bodyPr>
          <a:lstStyle/>
          <a:p>
            <a:r>
              <a:rPr lang="en-US" sz="2200" b="1" dirty="0">
                <a:latin typeface="Chalkduster" panose="03050602040202020205" pitchFamily="66" charset="77"/>
              </a:rPr>
              <a:t>Correct Fact</a:t>
            </a:r>
          </a:p>
        </p:txBody>
      </p:sp>
    </p:spTree>
    <p:extLst>
      <p:ext uri="{BB962C8B-B14F-4D97-AF65-F5344CB8AC3E}">
        <p14:creationId xmlns:p14="http://schemas.microsoft.com/office/powerpoint/2010/main" val="252329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D16F7A-8BDC-AC44-EE83-AC294ABD53AE}"/>
              </a:ext>
            </a:extLst>
          </p:cNvPr>
          <p:cNvPicPr>
            <a:picLocks noChangeAspect="1"/>
          </p:cNvPicPr>
          <p:nvPr/>
        </p:nvPicPr>
        <p:blipFill>
          <a:blip r:embed="rId2"/>
          <a:stretch>
            <a:fillRect/>
          </a:stretch>
        </p:blipFill>
        <p:spPr>
          <a:xfrm>
            <a:off x="2586256" y="94689"/>
            <a:ext cx="6405344" cy="6323574"/>
          </a:xfrm>
          <a:prstGeom prst="rect">
            <a:avLst/>
          </a:prstGeom>
          <a:noFill/>
        </p:spPr>
      </p:pic>
    </p:spTree>
    <p:extLst>
      <p:ext uri="{BB962C8B-B14F-4D97-AF65-F5344CB8AC3E}">
        <p14:creationId xmlns:p14="http://schemas.microsoft.com/office/powerpoint/2010/main" val="1266837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9EF9824-C4CC-2008-D55E-E862E0CFF993}"/>
              </a:ext>
            </a:extLst>
          </p:cNvPr>
          <p:cNvGrpSpPr/>
          <p:nvPr/>
        </p:nvGrpSpPr>
        <p:grpSpPr>
          <a:xfrm>
            <a:off x="1954404" y="98501"/>
            <a:ext cx="8283191" cy="6660997"/>
            <a:chOff x="4851400" y="2603500"/>
            <a:chExt cx="2512796" cy="2020686"/>
          </a:xfrm>
        </p:grpSpPr>
        <p:pic>
          <p:nvPicPr>
            <p:cNvPr id="5" name="Picture 4">
              <a:extLst>
                <a:ext uri="{FF2B5EF4-FFF2-40B4-BE49-F238E27FC236}">
                  <a16:creationId xmlns:a16="http://schemas.microsoft.com/office/drawing/2014/main" id="{EE82301D-EDEC-CBF8-B3E5-D51D9441DB8A}"/>
                </a:ext>
              </a:extLst>
            </p:cNvPr>
            <p:cNvPicPr>
              <a:picLocks noChangeAspect="1"/>
            </p:cNvPicPr>
            <p:nvPr/>
          </p:nvPicPr>
          <p:blipFill>
            <a:blip r:embed="rId2"/>
            <a:stretch>
              <a:fillRect/>
            </a:stretch>
          </p:blipFill>
          <p:spPr>
            <a:xfrm>
              <a:off x="4851400" y="2603500"/>
              <a:ext cx="2489200" cy="1651000"/>
            </a:xfrm>
            <a:prstGeom prst="rect">
              <a:avLst/>
            </a:prstGeom>
          </p:spPr>
        </p:pic>
        <p:pic>
          <p:nvPicPr>
            <p:cNvPr id="6" name="Picture 5">
              <a:extLst>
                <a:ext uri="{FF2B5EF4-FFF2-40B4-BE49-F238E27FC236}">
                  <a16:creationId xmlns:a16="http://schemas.microsoft.com/office/drawing/2014/main" id="{985758EA-B223-1493-B6B7-E56B9574EE96}"/>
                </a:ext>
              </a:extLst>
            </p:cNvPr>
            <p:cNvPicPr>
              <a:picLocks noChangeAspect="1"/>
            </p:cNvPicPr>
            <p:nvPr/>
          </p:nvPicPr>
          <p:blipFill>
            <a:blip r:embed="rId3"/>
            <a:stretch>
              <a:fillRect/>
            </a:stretch>
          </p:blipFill>
          <p:spPr>
            <a:xfrm>
              <a:off x="4874996" y="4192386"/>
              <a:ext cx="2489200" cy="431800"/>
            </a:xfrm>
            <a:prstGeom prst="rect">
              <a:avLst/>
            </a:prstGeom>
          </p:spPr>
        </p:pic>
      </p:grpSp>
    </p:spTree>
    <p:extLst>
      <p:ext uri="{BB962C8B-B14F-4D97-AF65-F5344CB8AC3E}">
        <p14:creationId xmlns:p14="http://schemas.microsoft.com/office/powerpoint/2010/main" val="3407729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5E3F09-9301-1F9D-F5E4-3A700ECCBE91}"/>
              </a:ext>
            </a:extLst>
          </p:cNvPr>
          <p:cNvPicPr>
            <a:picLocks noChangeAspect="1"/>
          </p:cNvPicPr>
          <p:nvPr/>
        </p:nvPicPr>
        <p:blipFill>
          <a:blip r:embed="rId2"/>
          <a:stretch>
            <a:fillRect/>
          </a:stretch>
        </p:blipFill>
        <p:spPr>
          <a:xfrm>
            <a:off x="120651" y="272813"/>
            <a:ext cx="11309350" cy="5969388"/>
          </a:xfrm>
          <a:prstGeom prst="rect">
            <a:avLst/>
          </a:prstGeom>
          <a:noFill/>
        </p:spPr>
      </p:pic>
    </p:spTree>
    <p:extLst>
      <p:ext uri="{BB962C8B-B14F-4D97-AF65-F5344CB8AC3E}">
        <p14:creationId xmlns:p14="http://schemas.microsoft.com/office/powerpoint/2010/main" val="821169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p1">
            <a:extLst>
              <a:ext uri="{FF2B5EF4-FFF2-40B4-BE49-F238E27FC236}">
                <a16:creationId xmlns:a16="http://schemas.microsoft.com/office/drawing/2014/main" id="{3EE7C7D2-86B5-9D78-9315-A497CAEFD3EC}"/>
              </a:ext>
            </a:extLst>
          </p:cNvPr>
          <p:cNvSpPr txBox="1">
            <a:spLocks/>
          </p:cNvSpPr>
          <p:nvPr/>
        </p:nvSpPr>
        <p:spPr>
          <a:xfrm>
            <a:off x="700010" y="2828925"/>
            <a:ext cx="5605255" cy="2216744"/>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chemeClr val="dk1"/>
              </a:buClr>
              <a:buSzPts val="4800"/>
            </a:pPr>
            <a:r>
              <a:rPr lang="en-US" sz="3200" dirty="0"/>
              <a:t>Instruction Fine-Tuning</a:t>
            </a:r>
            <a:endParaRPr lang="en-US" sz="32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67340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639B-9AB8-18DB-066C-75DC79CDB0BD}"/>
              </a:ext>
            </a:extLst>
          </p:cNvPr>
          <p:cNvSpPr>
            <a:spLocks noGrp="1"/>
          </p:cNvSpPr>
          <p:nvPr>
            <p:ph type="title"/>
          </p:nvPr>
        </p:nvSpPr>
        <p:spPr/>
        <p:txBody>
          <a:bodyPr/>
          <a:lstStyle/>
          <a:p>
            <a:r>
              <a:rPr lang="en-US" dirty="0"/>
              <a:t>Finetuned LMs are Zero-Shot Learners</a:t>
            </a:r>
          </a:p>
        </p:txBody>
      </p:sp>
      <p:sp>
        <p:nvSpPr>
          <p:cNvPr id="3" name="Content Placeholder 2">
            <a:extLst>
              <a:ext uri="{FF2B5EF4-FFF2-40B4-BE49-F238E27FC236}">
                <a16:creationId xmlns:a16="http://schemas.microsoft.com/office/drawing/2014/main" id="{BA79DDDD-F0A8-B5D9-04F7-AF263CF6FEFB}"/>
              </a:ext>
            </a:extLst>
          </p:cNvPr>
          <p:cNvSpPr>
            <a:spLocks noGrp="1"/>
          </p:cNvSpPr>
          <p:nvPr>
            <p:ph idx="1"/>
          </p:nvPr>
        </p:nvSpPr>
        <p:spPr/>
        <p:txBody>
          <a:bodyPr>
            <a:normAutofit/>
          </a:bodyPr>
          <a:lstStyle/>
          <a:p>
            <a:r>
              <a:rPr lang="en-US" sz="2000" dirty="0"/>
              <a:t>This paper explores a simple method for improving the zero-shot learning abilities of language models. We show that instruction tuning—finetuning language models on a collection of datasets described via instructions—substantially improves zero- shot performance on unseen tasks.</a:t>
            </a:r>
          </a:p>
          <a:p>
            <a:r>
              <a:rPr lang="en-US" sz="2000" dirty="0"/>
              <a:t>We take a 137B parameter pretrained language model and instruction tune it on over 60 NLP datasets verbalized via natural language instruction templates. We evaluate this instruction-tuned model, which we call FLAN, on unseen task types. FLAN substantially improves the performance of its unmodified counterpart and surpasses zero-shot 175B GPT-3 on 20 of 25 datasets that we evaluate. FLAN even outperforms few-shot GPT-3 by a large margin on ANLI, RTE, </a:t>
            </a:r>
            <a:r>
              <a:rPr lang="en-US" sz="2000" dirty="0" err="1"/>
              <a:t>BoolQ</a:t>
            </a:r>
            <a:r>
              <a:rPr lang="en-US" sz="2000" dirty="0"/>
              <a:t>, AI2-ARC, </a:t>
            </a:r>
            <a:r>
              <a:rPr lang="en-US" sz="2000" dirty="0" err="1"/>
              <a:t>OpenbookQA</a:t>
            </a:r>
            <a:r>
              <a:rPr lang="en-US" sz="2000" dirty="0"/>
              <a:t>, and </a:t>
            </a:r>
            <a:r>
              <a:rPr lang="en-US" sz="2000" dirty="0" err="1"/>
              <a:t>StoryCloze</a:t>
            </a:r>
            <a:r>
              <a:rPr lang="en-US" sz="2000" dirty="0"/>
              <a:t>. Ablation studies reveal that number of finetuning datasets, model scale, and natural language instructions are key to the success of instruction tuning.</a:t>
            </a:r>
          </a:p>
        </p:txBody>
      </p:sp>
      <p:sp>
        <p:nvSpPr>
          <p:cNvPr id="5" name="TextBox 4">
            <a:extLst>
              <a:ext uri="{FF2B5EF4-FFF2-40B4-BE49-F238E27FC236}">
                <a16:creationId xmlns:a16="http://schemas.microsoft.com/office/drawing/2014/main" id="{C87C568A-F7BF-39C5-7A7F-B05B8D92C803}"/>
              </a:ext>
            </a:extLst>
          </p:cNvPr>
          <p:cNvSpPr txBox="1"/>
          <p:nvPr/>
        </p:nvSpPr>
        <p:spPr>
          <a:xfrm>
            <a:off x="8517466" y="6492875"/>
            <a:ext cx="6096000" cy="369332"/>
          </a:xfrm>
          <a:prstGeom prst="rect">
            <a:avLst/>
          </a:prstGeom>
          <a:noFill/>
        </p:spPr>
        <p:txBody>
          <a:bodyPr wrap="square">
            <a:spAutoFit/>
          </a:bodyPr>
          <a:lstStyle/>
          <a:p>
            <a:r>
              <a:rPr lang="en-US" dirty="0">
                <a:hlinkClick r:id="rId3"/>
              </a:rPr>
              <a:t>https://</a:t>
            </a:r>
            <a:r>
              <a:rPr lang="en-US" dirty="0" err="1">
                <a:hlinkClick r:id="rId3"/>
              </a:rPr>
              <a:t>arxiv.org</a:t>
            </a:r>
            <a:r>
              <a:rPr lang="en-US" dirty="0">
                <a:hlinkClick r:id="rId3"/>
              </a:rPr>
              <a:t>/abs/2109.01652</a:t>
            </a:r>
            <a:endParaRPr lang="en-US" dirty="0"/>
          </a:p>
        </p:txBody>
      </p:sp>
    </p:spTree>
    <p:extLst>
      <p:ext uri="{BB962C8B-B14F-4D97-AF65-F5344CB8AC3E}">
        <p14:creationId xmlns:p14="http://schemas.microsoft.com/office/powerpoint/2010/main" val="2729674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1E0CA8-7387-1411-AF88-263DE1C57811}"/>
              </a:ext>
            </a:extLst>
          </p:cNvPr>
          <p:cNvPicPr>
            <a:picLocks noChangeAspect="1"/>
          </p:cNvPicPr>
          <p:nvPr/>
        </p:nvPicPr>
        <p:blipFill>
          <a:blip r:embed="rId2"/>
          <a:stretch>
            <a:fillRect/>
          </a:stretch>
        </p:blipFill>
        <p:spPr>
          <a:xfrm>
            <a:off x="303538" y="390358"/>
            <a:ext cx="5025862" cy="1949925"/>
          </a:xfrm>
          <a:prstGeom prst="rect">
            <a:avLst/>
          </a:prstGeom>
        </p:spPr>
      </p:pic>
      <p:pic>
        <p:nvPicPr>
          <p:cNvPr id="7" name="Picture 6">
            <a:extLst>
              <a:ext uri="{FF2B5EF4-FFF2-40B4-BE49-F238E27FC236}">
                <a16:creationId xmlns:a16="http://schemas.microsoft.com/office/drawing/2014/main" id="{4940B6F7-8D34-6FAC-337E-E4642872A1AF}"/>
              </a:ext>
            </a:extLst>
          </p:cNvPr>
          <p:cNvPicPr>
            <a:picLocks noChangeAspect="1"/>
          </p:cNvPicPr>
          <p:nvPr/>
        </p:nvPicPr>
        <p:blipFill>
          <a:blip r:embed="rId3"/>
          <a:stretch>
            <a:fillRect/>
          </a:stretch>
        </p:blipFill>
        <p:spPr>
          <a:xfrm>
            <a:off x="3436205" y="2632552"/>
            <a:ext cx="5025860" cy="1592895"/>
          </a:xfrm>
          <a:prstGeom prst="rect">
            <a:avLst/>
          </a:prstGeom>
        </p:spPr>
      </p:pic>
      <p:pic>
        <p:nvPicPr>
          <p:cNvPr id="8" name="Picture 7">
            <a:extLst>
              <a:ext uri="{FF2B5EF4-FFF2-40B4-BE49-F238E27FC236}">
                <a16:creationId xmlns:a16="http://schemas.microsoft.com/office/drawing/2014/main" id="{E8E82A54-9200-6608-2090-6F7216DB9C0E}"/>
              </a:ext>
            </a:extLst>
          </p:cNvPr>
          <p:cNvPicPr>
            <a:picLocks noChangeAspect="1"/>
          </p:cNvPicPr>
          <p:nvPr/>
        </p:nvPicPr>
        <p:blipFill>
          <a:blip r:embed="rId4"/>
          <a:stretch>
            <a:fillRect/>
          </a:stretch>
        </p:blipFill>
        <p:spPr>
          <a:xfrm>
            <a:off x="6756401" y="4417962"/>
            <a:ext cx="5108252" cy="1894997"/>
          </a:xfrm>
          <a:prstGeom prst="rect">
            <a:avLst/>
          </a:prstGeom>
        </p:spPr>
      </p:pic>
    </p:spTree>
    <p:extLst>
      <p:ext uri="{BB962C8B-B14F-4D97-AF65-F5344CB8AC3E}">
        <p14:creationId xmlns:p14="http://schemas.microsoft.com/office/powerpoint/2010/main" val="147691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5935C5-1717-7DA0-FE1D-A80579C479CA}"/>
              </a:ext>
            </a:extLst>
          </p:cNvPr>
          <p:cNvPicPr>
            <a:picLocks noChangeAspect="1"/>
          </p:cNvPicPr>
          <p:nvPr/>
        </p:nvPicPr>
        <p:blipFill>
          <a:blip r:embed="rId3"/>
          <a:stretch>
            <a:fillRect/>
          </a:stretch>
        </p:blipFill>
        <p:spPr>
          <a:xfrm>
            <a:off x="0" y="1503371"/>
            <a:ext cx="11363325" cy="3851257"/>
          </a:xfrm>
          <a:prstGeom prst="rect">
            <a:avLst/>
          </a:prstGeom>
          <a:noFill/>
        </p:spPr>
      </p:pic>
      <p:sp>
        <p:nvSpPr>
          <p:cNvPr id="6" name="Title 5">
            <a:extLst>
              <a:ext uri="{FF2B5EF4-FFF2-40B4-BE49-F238E27FC236}">
                <a16:creationId xmlns:a16="http://schemas.microsoft.com/office/drawing/2014/main" id="{4BAE1603-0B16-5A0F-FD6E-32700FF867CB}"/>
              </a:ext>
            </a:extLst>
          </p:cNvPr>
          <p:cNvSpPr>
            <a:spLocks noGrp="1"/>
          </p:cNvSpPr>
          <p:nvPr>
            <p:ph type="title"/>
          </p:nvPr>
        </p:nvSpPr>
        <p:spPr/>
        <p:txBody>
          <a:bodyPr/>
          <a:lstStyle/>
          <a:p>
            <a:r>
              <a:rPr lang="en-US" dirty="0"/>
              <a:t>Creating instruction templates</a:t>
            </a:r>
          </a:p>
        </p:txBody>
      </p:sp>
    </p:spTree>
    <p:extLst>
      <p:ext uri="{BB962C8B-B14F-4D97-AF65-F5344CB8AC3E}">
        <p14:creationId xmlns:p14="http://schemas.microsoft.com/office/powerpoint/2010/main" val="2537949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4EFF7AB-31D8-8DDB-E19B-F29E2409F853}"/>
              </a:ext>
            </a:extLst>
          </p:cNvPr>
          <p:cNvSpPr>
            <a:spLocks noGrp="1"/>
          </p:cNvSpPr>
          <p:nvPr>
            <p:ph type="title"/>
          </p:nvPr>
        </p:nvSpPr>
        <p:spPr>
          <a:xfrm>
            <a:off x="399673" y="365125"/>
            <a:ext cx="10954127" cy="772052"/>
          </a:xfrm>
        </p:spPr>
        <p:txBody>
          <a:bodyPr/>
          <a:lstStyle/>
          <a:p>
            <a:r>
              <a:rPr lang="en-US" dirty="0"/>
              <a:t>Instruction templates for many tasks</a:t>
            </a:r>
          </a:p>
        </p:txBody>
      </p:sp>
      <p:pic>
        <p:nvPicPr>
          <p:cNvPr id="5" name="Picture 4">
            <a:extLst>
              <a:ext uri="{FF2B5EF4-FFF2-40B4-BE49-F238E27FC236}">
                <a16:creationId xmlns:a16="http://schemas.microsoft.com/office/drawing/2014/main" id="{4F0522BB-B454-249B-E43E-E058C0677D46}"/>
              </a:ext>
            </a:extLst>
          </p:cNvPr>
          <p:cNvPicPr>
            <a:picLocks noChangeAspect="1"/>
          </p:cNvPicPr>
          <p:nvPr/>
        </p:nvPicPr>
        <p:blipFill>
          <a:blip r:embed="rId3"/>
          <a:stretch>
            <a:fillRect/>
          </a:stretch>
        </p:blipFill>
        <p:spPr>
          <a:xfrm>
            <a:off x="399673" y="2071669"/>
            <a:ext cx="10515600" cy="3347592"/>
          </a:xfrm>
          <a:prstGeom prst="rect">
            <a:avLst/>
          </a:prstGeom>
          <a:noFill/>
        </p:spPr>
      </p:pic>
    </p:spTree>
    <p:extLst>
      <p:ext uri="{BB962C8B-B14F-4D97-AF65-F5344CB8AC3E}">
        <p14:creationId xmlns:p14="http://schemas.microsoft.com/office/powerpoint/2010/main" val="40879356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6322C3-1DC1-27CD-05BC-FC829AC1285C}"/>
              </a:ext>
            </a:extLst>
          </p:cNvPr>
          <p:cNvPicPr>
            <a:picLocks noChangeAspect="1"/>
          </p:cNvPicPr>
          <p:nvPr/>
        </p:nvPicPr>
        <p:blipFill>
          <a:blip r:embed="rId3"/>
          <a:stretch>
            <a:fillRect/>
          </a:stretch>
        </p:blipFill>
        <p:spPr>
          <a:xfrm>
            <a:off x="1111972" y="68263"/>
            <a:ext cx="9380681" cy="6350000"/>
          </a:xfrm>
          <a:prstGeom prst="rect">
            <a:avLst/>
          </a:prstGeom>
          <a:noFill/>
        </p:spPr>
      </p:pic>
    </p:spTree>
    <p:extLst>
      <p:ext uri="{BB962C8B-B14F-4D97-AF65-F5344CB8AC3E}">
        <p14:creationId xmlns:p14="http://schemas.microsoft.com/office/powerpoint/2010/main" val="1061850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2544-C696-F32D-6BD7-995461F91B60}"/>
              </a:ext>
            </a:extLst>
          </p:cNvPr>
          <p:cNvSpPr>
            <a:spLocks noGrp="1"/>
          </p:cNvSpPr>
          <p:nvPr>
            <p:ph type="title"/>
          </p:nvPr>
        </p:nvSpPr>
        <p:spPr>
          <a:xfrm>
            <a:off x="399673" y="152400"/>
            <a:ext cx="10954127" cy="1066799"/>
          </a:xfrm>
        </p:spPr>
        <p:txBody>
          <a:bodyPr>
            <a:normAutofit/>
          </a:bodyPr>
          <a:lstStyle/>
          <a:p>
            <a:r>
              <a:rPr lang="en-US" dirty="0"/>
              <a:t>Super-</a:t>
            </a:r>
            <a:r>
              <a:rPr lang="en-US" dirty="0" err="1"/>
              <a:t>NaturalInstructions</a:t>
            </a:r>
            <a:r>
              <a:rPr lang="en-US" dirty="0"/>
              <a:t>: Generalization via Declarative Instructions on 1600+ NLP Tasks</a:t>
            </a:r>
          </a:p>
        </p:txBody>
      </p:sp>
      <p:sp>
        <p:nvSpPr>
          <p:cNvPr id="5" name="Content Placeholder 4">
            <a:extLst>
              <a:ext uri="{FF2B5EF4-FFF2-40B4-BE49-F238E27FC236}">
                <a16:creationId xmlns:a16="http://schemas.microsoft.com/office/drawing/2014/main" id="{0D7E5E27-4C98-124E-0CCF-002B89D9D964}"/>
              </a:ext>
            </a:extLst>
          </p:cNvPr>
          <p:cNvSpPr>
            <a:spLocks noGrp="1"/>
          </p:cNvSpPr>
          <p:nvPr>
            <p:ph idx="1"/>
          </p:nvPr>
        </p:nvSpPr>
        <p:spPr/>
        <p:txBody>
          <a:bodyPr>
            <a:normAutofit/>
          </a:bodyPr>
          <a:lstStyle/>
          <a:p>
            <a:r>
              <a:rPr lang="en-US" sz="2000" dirty="0"/>
              <a:t>How well can NLP models generalize to a variety of unseen tasks when provided with task instructions? To address this question, we first introduce Super-</a:t>
            </a:r>
            <a:r>
              <a:rPr lang="en-US" sz="2000" dirty="0" err="1"/>
              <a:t>NaturalInstructions</a:t>
            </a:r>
            <a:r>
              <a:rPr lang="en-US" sz="2000" dirty="0"/>
              <a:t>, a benchmark of 1,616 diverse NLP tasks and their expert-written instructions. Our collection covers 76 distinct task types, including but not limited to classification, extraction, infilling, sequence tagging, text rewriting, and text composition. This large and diverse collection of tasks enables rigorous benchmarking of cross-task generalization under instructions—training models to follow instructions on a subset of tasks and evaluating them on the remaining unseen </a:t>
            </a:r>
            <a:r>
              <a:rPr lang="en-US" sz="2000" dirty="0" err="1"/>
              <a:t>ones.Furthermore</a:t>
            </a:r>
            <a:r>
              <a:rPr lang="en-US" sz="2000" dirty="0"/>
              <a:t>, we build Tk-Instruct, a transformer model trained to follow a variety of in-context instructions (plain language task definitions or k-shot examples). Our experiments show that Tk-Instruct outperforms existing instruction-following models such as </a:t>
            </a:r>
            <a:r>
              <a:rPr lang="en-US" sz="2000" dirty="0" err="1"/>
              <a:t>InstructGPT</a:t>
            </a:r>
            <a:r>
              <a:rPr lang="en-US" sz="2000" dirty="0"/>
              <a:t> by over 9% on our benchmark despite being an order of magnitude smaller. We further analyze generalization as a function of various scaling parameters, such as the number of observed tasks, the number of instances per task, and model sizes. We hope our dataset and model facilitate future progress towards more general-purpose NLP models.</a:t>
            </a:r>
          </a:p>
        </p:txBody>
      </p:sp>
      <p:sp>
        <p:nvSpPr>
          <p:cNvPr id="7" name="TextBox 6">
            <a:extLst>
              <a:ext uri="{FF2B5EF4-FFF2-40B4-BE49-F238E27FC236}">
                <a16:creationId xmlns:a16="http://schemas.microsoft.com/office/drawing/2014/main" id="{F405D2E6-48A3-0F79-7BDA-C36E3FE2D76C}"/>
              </a:ext>
            </a:extLst>
          </p:cNvPr>
          <p:cNvSpPr txBox="1"/>
          <p:nvPr/>
        </p:nvSpPr>
        <p:spPr>
          <a:xfrm>
            <a:off x="6858001" y="6488668"/>
            <a:ext cx="6096000" cy="369332"/>
          </a:xfrm>
          <a:prstGeom prst="rect">
            <a:avLst/>
          </a:prstGeom>
          <a:noFill/>
        </p:spPr>
        <p:txBody>
          <a:bodyPr wrap="square">
            <a:spAutoFit/>
          </a:bodyPr>
          <a:lstStyle/>
          <a:p>
            <a:r>
              <a:rPr lang="en-US" dirty="0">
                <a:hlinkClick r:id="rId2"/>
              </a:rPr>
              <a:t>https://</a:t>
            </a:r>
            <a:r>
              <a:rPr lang="en-US" dirty="0" err="1">
                <a:hlinkClick r:id="rId2"/>
              </a:rPr>
              <a:t>aclanthology.org</a:t>
            </a:r>
            <a:r>
              <a:rPr lang="en-US" dirty="0">
                <a:hlinkClick r:id="rId2"/>
              </a:rPr>
              <a:t>/2022.emnlp-main.340/</a:t>
            </a:r>
            <a:endParaRPr lang="en-US" dirty="0"/>
          </a:p>
        </p:txBody>
      </p:sp>
    </p:spTree>
    <p:extLst>
      <p:ext uri="{BB962C8B-B14F-4D97-AF65-F5344CB8AC3E}">
        <p14:creationId xmlns:p14="http://schemas.microsoft.com/office/powerpoint/2010/main" val="1386359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table&#10;&#10;Description automatically generated">
            <a:extLst>
              <a:ext uri="{FF2B5EF4-FFF2-40B4-BE49-F238E27FC236}">
                <a16:creationId xmlns:a16="http://schemas.microsoft.com/office/drawing/2014/main" id="{277D3034-E8E7-3B1F-E766-58C80DD4137F}"/>
              </a:ext>
            </a:extLst>
          </p:cNvPr>
          <p:cNvPicPr>
            <a:picLocks noChangeAspect="1"/>
          </p:cNvPicPr>
          <p:nvPr/>
        </p:nvPicPr>
        <p:blipFill>
          <a:blip r:embed="rId2"/>
          <a:stretch>
            <a:fillRect/>
          </a:stretch>
        </p:blipFill>
        <p:spPr>
          <a:xfrm>
            <a:off x="-17929" y="215155"/>
            <a:ext cx="12209930" cy="6206008"/>
          </a:xfrm>
          <a:prstGeom prst="rect">
            <a:avLst/>
          </a:prstGeom>
        </p:spPr>
      </p:pic>
      <p:sp>
        <p:nvSpPr>
          <p:cNvPr id="2" name="Rounded Rectangle 1">
            <a:extLst>
              <a:ext uri="{FF2B5EF4-FFF2-40B4-BE49-F238E27FC236}">
                <a16:creationId xmlns:a16="http://schemas.microsoft.com/office/drawing/2014/main" id="{48751883-957A-FE4B-8333-5EA1E0C1E046}"/>
              </a:ext>
            </a:extLst>
          </p:cNvPr>
          <p:cNvSpPr/>
          <p:nvPr/>
        </p:nvSpPr>
        <p:spPr>
          <a:xfrm>
            <a:off x="241540" y="1241645"/>
            <a:ext cx="10593237" cy="552649"/>
          </a:xfrm>
          <a:custGeom>
            <a:avLst/>
            <a:gdLst>
              <a:gd name="connsiteX0" fmla="*/ 0 w 10593237"/>
              <a:gd name="connsiteY0" fmla="*/ 92110 h 552649"/>
              <a:gd name="connsiteX1" fmla="*/ 92110 w 10593237"/>
              <a:gd name="connsiteY1" fmla="*/ 0 h 552649"/>
              <a:gd name="connsiteX2" fmla="*/ 994225 w 10593237"/>
              <a:gd name="connsiteY2" fmla="*/ 0 h 552649"/>
              <a:gd name="connsiteX3" fmla="*/ 1584069 w 10593237"/>
              <a:gd name="connsiteY3" fmla="*/ 0 h 552649"/>
              <a:gd name="connsiteX4" fmla="*/ 2069823 w 10593237"/>
              <a:gd name="connsiteY4" fmla="*/ 0 h 552649"/>
              <a:gd name="connsiteX5" fmla="*/ 2867848 w 10593237"/>
              <a:gd name="connsiteY5" fmla="*/ 0 h 552649"/>
              <a:gd name="connsiteX6" fmla="*/ 3457692 w 10593237"/>
              <a:gd name="connsiteY6" fmla="*/ 0 h 552649"/>
              <a:gd name="connsiteX7" fmla="*/ 4359807 w 10593237"/>
              <a:gd name="connsiteY7" fmla="*/ 0 h 552649"/>
              <a:gd name="connsiteX8" fmla="*/ 4845561 w 10593237"/>
              <a:gd name="connsiteY8" fmla="*/ 0 h 552649"/>
              <a:gd name="connsiteX9" fmla="*/ 5747676 w 10593237"/>
              <a:gd name="connsiteY9" fmla="*/ 0 h 552649"/>
              <a:gd name="connsiteX10" fmla="*/ 6129340 w 10593237"/>
              <a:gd name="connsiteY10" fmla="*/ 0 h 552649"/>
              <a:gd name="connsiteX11" fmla="*/ 6823274 w 10593237"/>
              <a:gd name="connsiteY11" fmla="*/ 0 h 552649"/>
              <a:gd name="connsiteX12" fmla="*/ 7517209 w 10593237"/>
              <a:gd name="connsiteY12" fmla="*/ 0 h 552649"/>
              <a:gd name="connsiteX13" fmla="*/ 8107053 w 10593237"/>
              <a:gd name="connsiteY13" fmla="*/ 0 h 552649"/>
              <a:gd name="connsiteX14" fmla="*/ 9009168 w 10593237"/>
              <a:gd name="connsiteY14" fmla="*/ 0 h 552649"/>
              <a:gd name="connsiteX15" fmla="*/ 9911283 w 10593237"/>
              <a:gd name="connsiteY15" fmla="*/ 0 h 552649"/>
              <a:gd name="connsiteX16" fmla="*/ 10501127 w 10593237"/>
              <a:gd name="connsiteY16" fmla="*/ 0 h 552649"/>
              <a:gd name="connsiteX17" fmla="*/ 10593237 w 10593237"/>
              <a:gd name="connsiteY17" fmla="*/ 92110 h 552649"/>
              <a:gd name="connsiteX18" fmla="*/ 10593237 w 10593237"/>
              <a:gd name="connsiteY18" fmla="*/ 460539 h 552649"/>
              <a:gd name="connsiteX19" fmla="*/ 10501127 w 10593237"/>
              <a:gd name="connsiteY19" fmla="*/ 552649 h 552649"/>
              <a:gd name="connsiteX20" fmla="*/ 10015373 w 10593237"/>
              <a:gd name="connsiteY20" fmla="*/ 552649 h 552649"/>
              <a:gd name="connsiteX21" fmla="*/ 9321438 w 10593237"/>
              <a:gd name="connsiteY21" fmla="*/ 552649 h 552649"/>
              <a:gd name="connsiteX22" fmla="*/ 8835684 w 10593237"/>
              <a:gd name="connsiteY22" fmla="*/ 552649 h 552649"/>
              <a:gd name="connsiteX23" fmla="*/ 8141750 w 10593237"/>
              <a:gd name="connsiteY23" fmla="*/ 552649 h 552649"/>
              <a:gd name="connsiteX24" fmla="*/ 7760086 w 10593237"/>
              <a:gd name="connsiteY24" fmla="*/ 552649 h 552649"/>
              <a:gd name="connsiteX25" fmla="*/ 7378422 w 10593237"/>
              <a:gd name="connsiteY25" fmla="*/ 552649 h 552649"/>
              <a:gd name="connsiteX26" fmla="*/ 6684487 w 10593237"/>
              <a:gd name="connsiteY26" fmla="*/ 552649 h 552649"/>
              <a:gd name="connsiteX27" fmla="*/ 6198733 w 10593237"/>
              <a:gd name="connsiteY27" fmla="*/ 552649 h 552649"/>
              <a:gd name="connsiteX28" fmla="*/ 5400709 w 10593237"/>
              <a:gd name="connsiteY28" fmla="*/ 552649 h 552649"/>
              <a:gd name="connsiteX29" fmla="*/ 4914955 w 10593237"/>
              <a:gd name="connsiteY29" fmla="*/ 552649 h 552649"/>
              <a:gd name="connsiteX30" fmla="*/ 4116930 w 10593237"/>
              <a:gd name="connsiteY30" fmla="*/ 552649 h 552649"/>
              <a:gd name="connsiteX31" fmla="*/ 3735266 w 10593237"/>
              <a:gd name="connsiteY31" fmla="*/ 552649 h 552649"/>
              <a:gd name="connsiteX32" fmla="*/ 2937241 w 10593237"/>
              <a:gd name="connsiteY32" fmla="*/ 552649 h 552649"/>
              <a:gd name="connsiteX33" fmla="*/ 2451487 w 10593237"/>
              <a:gd name="connsiteY33" fmla="*/ 552649 h 552649"/>
              <a:gd name="connsiteX34" fmla="*/ 2069823 w 10593237"/>
              <a:gd name="connsiteY34" fmla="*/ 552649 h 552649"/>
              <a:gd name="connsiteX35" fmla="*/ 1584069 w 10593237"/>
              <a:gd name="connsiteY35" fmla="*/ 552649 h 552649"/>
              <a:gd name="connsiteX36" fmla="*/ 786044 w 10593237"/>
              <a:gd name="connsiteY36" fmla="*/ 552649 h 552649"/>
              <a:gd name="connsiteX37" fmla="*/ 92110 w 10593237"/>
              <a:gd name="connsiteY37" fmla="*/ 552649 h 552649"/>
              <a:gd name="connsiteX38" fmla="*/ 0 w 10593237"/>
              <a:gd name="connsiteY38" fmla="*/ 460539 h 552649"/>
              <a:gd name="connsiteX39" fmla="*/ 0 w 10593237"/>
              <a:gd name="connsiteY39" fmla="*/ 92110 h 55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593237" h="552649" extrusionOk="0">
                <a:moveTo>
                  <a:pt x="0" y="92110"/>
                </a:moveTo>
                <a:cubicBezTo>
                  <a:pt x="-1452" y="40343"/>
                  <a:pt x="35556" y="2133"/>
                  <a:pt x="92110" y="0"/>
                </a:cubicBezTo>
                <a:cubicBezTo>
                  <a:pt x="402110" y="24206"/>
                  <a:pt x="794853" y="-44781"/>
                  <a:pt x="994225" y="0"/>
                </a:cubicBezTo>
                <a:cubicBezTo>
                  <a:pt x="1193597" y="44781"/>
                  <a:pt x="1383241" y="1815"/>
                  <a:pt x="1584069" y="0"/>
                </a:cubicBezTo>
                <a:cubicBezTo>
                  <a:pt x="1784897" y="-1815"/>
                  <a:pt x="1878673" y="10760"/>
                  <a:pt x="2069823" y="0"/>
                </a:cubicBezTo>
                <a:cubicBezTo>
                  <a:pt x="2260973" y="-10760"/>
                  <a:pt x="2673142" y="14413"/>
                  <a:pt x="2867848" y="0"/>
                </a:cubicBezTo>
                <a:cubicBezTo>
                  <a:pt x="3062554" y="-14413"/>
                  <a:pt x="3187676" y="-5701"/>
                  <a:pt x="3457692" y="0"/>
                </a:cubicBezTo>
                <a:cubicBezTo>
                  <a:pt x="3727708" y="5701"/>
                  <a:pt x="3988554" y="-17571"/>
                  <a:pt x="4359807" y="0"/>
                </a:cubicBezTo>
                <a:cubicBezTo>
                  <a:pt x="4731060" y="17571"/>
                  <a:pt x="4720479" y="18804"/>
                  <a:pt x="4845561" y="0"/>
                </a:cubicBezTo>
                <a:cubicBezTo>
                  <a:pt x="4970643" y="-18804"/>
                  <a:pt x="5341641" y="20567"/>
                  <a:pt x="5747676" y="0"/>
                </a:cubicBezTo>
                <a:cubicBezTo>
                  <a:pt x="6153712" y="-20567"/>
                  <a:pt x="6019418" y="-7683"/>
                  <a:pt x="6129340" y="0"/>
                </a:cubicBezTo>
                <a:cubicBezTo>
                  <a:pt x="6239262" y="7683"/>
                  <a:pt x="6557242" y="9778"/>
                  <a:pt x="6823274" y="0"/>
                </a:cubicBezTo>
                <a:cubicBezTo>
                  <a:pt x="7089306" y="-9778"/>
                  <a:pt x="7303875" y="-28154"/>
                  <a:pt x="7517209" y="0"/>
                </a:cubicBezTo>
                <a:cubicBezTo>
                  <a:pt x="7730543" y="28154"/>
                  <a:pt x="7943975" y="-3193"/>
                  <a:pt x="8107053" y="0"/>
                </a:cubicBezTo>
                <a:cubicBezTo>
                  <a:pt x="8270131" y="3193"/>
                  <a:pt x="8652162" y="6139"/>
                  <a:pt x="9009168" y="0"/>
                </a:cubicBezTo>
                <a:cubicBezTo>
                  <a:pt x="9366175" y="-6139"/>
                  <a:pt x="9657801" y="39916"/>
                  <a:pt x="9911283" y="0"/>
                </a:cubicBezTo>
                <a:cubicBezTo>
                  <a:pt x="10164765" y="-39916"/>
                  <a:pt x="10211654" y="-2184"/>
                  <a:pt x="10501127" y="0"/>
                </a:cubicBezTo>
                <a:cubicBezTo>
                  <a:pt x="10543568" y="-7943"/>
                  <a:pt x="10592140" y="39600"/>
                  <a:pt x="10593237" y="92110"/>
                </a:cubicBezTo>
                <a:cubicBezTo>
                  <a:pt x="10591898" y="227748"/>
                  <a:pt x="10588058" y="368692"/>
                  <a:pt x="10593237" y="460539"/>
                </a:cubicBezTo>
                <a:cubicBezTo>
                  <a:pt x="10589820" y="517520"/>
                  <a:pt x="10560190" y="558736"/>
                  <a:pt x="10501127" y="552649"/>
                </a:cubicBezTo>
                <a:cubicBezTo>
                  <a:pt x="10398858" y="547193"/>
                  <a:pt x="10234052" y="539669"/>
                  <a:pt x="10015373" y="552649"/>
                </a:cubicBezTo>
                <a:cubicBezTo>
                  <a:pt x="9796694" y="565629"/>
                  <a:pt x="9542810" y="565848"/>
                  <a:pt x="9321438" y="552649"/>
                </a:cubicBezTo>
                <a:cubicBezTo>
                  <a:pt x="9100066" y="539450"/>
                  <a:pt x="9021625" y="560127"/>
                  <a:pt x="8835684" y="552649"/>
                </a:cubicBezTo>
                <a:cubicBezTo>
                  <a:pt x="8649743" y="545171"/>
                  <a:pt x="8330601" y="518636"/>
                  <a:pt x="8141750" y="552649"/>
                </a:cubicBezTo>
                <a:cubicBezTo>
                  <a:pt x="7952899" y="586662"/>
                  <a:pt x="7912557" y="538444"/>
                  <a:pt x="7760086" y="552649"/>
                </a:cubicBezTo>
                <a:cubicBezTo>
                  <a:pt x="7607615" y="566854"/>
                  <a:pt x="7528060" y="570023"/>
                  <a:pt x="7378422" y="552649"/>
                </a:cubicBezTo>
                <a:cubicBezTo>
                  <a:pt x="7228784" y="535275"/>
                  <a:pt x="6922420" y="535805"/>
                  <a:pt x="6684487" y="552649"/>
                </a:cubicBezTo>
                <a:cubicBezTo>
                  <a:pt x="6446554" y="569493"/>
                  <a:pt x="6350884" y="535486"/>
                  <a:pt x="6198733" y="552649"/>
                </a:cubicBezTo>
                <a:cubicBezTo>
                  <a:pt x="6046582" y="569812"/>
                  <a:pt x="5585496" y="568255"/>
                  <a:pt x="5400709" y="552649"/>
                </a:cubicBezTo>
                <a:cubicBezTo>
                  <a:pt x="5215922" y="537043"/>
                  <a:pt x="5103651" y="575099"/>
                  <a:pt x="4914955" y="552649"/>
                </a:cubicBezTo>
                <a:cubicBezTo>
                  <a:pt x="4726259" y="530199"/>
                  <a:pt x="4380409" y="577559"/>
                  <a:pt x="4116930" y="552649"/>
                </a:cubicBezTo>
                <a:cubicBezTo>
                  <a:pt x="3853452" y="527739"/>
                  <a:pt x="3843594" y="565964"/>
                  <a:pt x="3735266" y="552649"/>
                </a:cubicBezTo>
                <a:cubicBezTo>
                  <a:pt x="3626938" y="539334"/>
                  <a:pt x="3155386" y="563914"/>
                  <a:pt x="2937241" y="552649"/>
                </a:cubicBezTo>
                <a:cubicBezTo>
                  <a:pt x="2719097" y="541384"/>
                  <a:pt x="2592486" y="567140"/>
                  <a:pt x="2451487" y="552649"/>
                </a:cubicBezTo>
                <a:cubicBezTo>
                  <a:pt x="2310488" y="538158"/>
                  <a:pt x="2259633" y="564485"/>
                  <a:pt x="2069823" y="552649"/>
                </a:cubicBezTo>
                <a:cubicBezTo>
                  <a:pt x="1880013" y="540813"/>
                  <a:pt x="1825571" y="540982"/>
                  <a:pt x="1584069" y="552649"/>
                </a:cubicBezTo>
                <a:cubicBezTo>
                  <a:pt x="1342567" y="564316"/>
                  <a:pt x="1064797" y="528937"/>
                  <a:pt x="786044" y="552649"/>
                </a:cubicBezTo>
                <a:cubicBezTo>
                  <a:pt x="507292" y="576361"/>
                  <a:pt x="261875" y="555915"/>
                  <a:pt x="92110" y="552649"/>
                </a:cubicBezTo>
                <a:cubicBezTo>
                  <a:pt x="44433" y="552751"/>
                  <a:pt x="859" y="512300"/>
                  <a:pt x="0" y="460539"/>
                </a:cubicBezTo>
                <a:cubicBezTo>
                  <a:pt x="14834" y="313568"/>
                  <a:pt x="12237" y="206137"/>
                  <a:pt x="0" y="92110"/>
                </a:cubicBezTo>
                <a:close/>
              </a:path>
            </a:pathLst>
          </a:custGeom>
          <a:noFill/>
          <a:ln w="6350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0BD04E0-D064-2F27-87ED-1B458674B3CB}"/>
              </a:ext>
            </a:extLst>
          </p:cNvPr>
          <p:cNvSpPr/>
          <p:nvPr/>
        </p:nvSpPr>
        <p:spPr>
          <a:xfrm>
            <a:off x="8177841" y="948906"/>
            <a:ext cx="3335547" cy="292740"/>
          </a:xfrm>
          <a:custGeom>
            <a:avLst/>
            <a:gdLst>
              <a:gd name="connsiteX0" fmla="*/ 0 w 3335547"/>
              <a:gd name="connsiteY0" fmla="*/ 48791 h 292740"/>
              <a:gd name="connsiteX1" fmla="*/ 48791 w 3335547"/>
              <a:gd name="connsiteY1" fmla="*/ 0 h 292740"/>
              <a:gd name="connsiteX2" fmla="*/ 761143 w 3335547"/>
              <a:gd name="connsiteY2" fmla="*/ 0 h 292740"/>
              <a:gd name="connsiteX3" fmla="*/ 1376357 w 3335547"/>
              <a:gd name="connsiteY3" fmla="*/ 0 h 292740"/>
              <a:gd name="connsiteX4" fmla="*/ 1959190 w 3335547"/>
              <a:gd name="connsiteY4" fmla="*/ 0 h 292740"/>
              <a:gd name="connsiteX5" fmla="*/ 2639163 w 3335547"/>
              <a:gd name="connsiteY5" fmla="*/ 0 h 292740"/>
              <a:gd name="connsiteX6" fmla="*/ 3286756 w 3335547"/>
              <a:gd name="connsiteY6" fmla="*/ 0 h 292740"/>
              <a:gd name="connsiteX7" fmla="*/ 3335547 w 3335547"/>
              <a:gd name="connsiteY7" fmla="*/ 48791 h 292740"/>
              <a:gd name="connsiteX8" fmla="*/ 3335547 w 3335547"/>
              <a:gd name="connsiteY8" fmla="*/ 243949 h 292740"/>
              <a:gd name="connsiteX9" fmla="*/ 3286756 w 3335547"/>
              <a:gd name="connsiteY9" fmla="*/ 292740 h 292740"/>
              <a:gd name="connsiteX10" fmla="*/ 2639163 w 3335547"/>
              <a:gd name="connsiteY10" fmla="*/ 292740 h 292740"/>
              <a:gd name="connsiteX11" fmla="*/ 2023950 w 3335547"/>
              <a:gd name="connsiteY11" fmla="*/ 292740 h 292740"/>
              <a:gd name="connsiteX12" fmla="*/ 1311597 w 3335547"/>
              <a:gd name="connsiteY12" fmla="*/ 292740 h 292740"/>
              <a:gd name="connsiteX13" fmla="*/ 599245 w 3335547"/>
              <a:gd name="connsiteY13" fmla="*/ 292740 h 292740"/>
              <a:gd name="connsiteX14" fmla="*/ 48791 w 3335547"/>
              <a:gd name="connsiteY14" fmla="*/ 292740 h 292740"/>
              <a:gd name="connsiteX15" fmla="*/ 0 w 3335547"/>
              <a:gd name="connsiteY15" fmla="*/ 243949 h 292740"/>
              <a:gd name="connsiteX16" fmla="*/ 0 w 3335547"/>
              <a:gd name="connsiteY16" fmla="*/ 48791 h 292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35547" h="292740" extrusionOk="0">
                <a:moveTo>
                  <a:pt x="0" y="48791"/>
                </a:moveTo>
                <a:cubicBezTo>
                  <a:pt x="-5564" y="18412"/>
                  <a:pt x="16260" y="2096"/>
                  <a:pt x="48791" y="0"/>
                </a:cubicBezTo>
                <a:cubicBezTo>
                  <a:pt x="237296" y="16684"/>
                  <a:pt x="487669" y="-14366"/>
                  <a:pt x="761143" y="0"/>
                </a:cubicBezTo>
                <a:cubicBezTo>
                  <a:pt x="1034617" y="14366"/>
                  <a:pt x="1136882" y="8203"/>
                  <a:pt x="1376357" y="0"/>
                </a:cubicBezTo>
                <a:cubicBezTo>
                  <a:pt x="1615832" y="-8203"/>
                  <a:pt x="1691682" y="-5927"/>
                  <a:pt x="1959190" y="0"/>
                </a:cubicBezTo>
                <a:cubicBezTo>
                  <a:pt x="2226698" y="5927"/>
                  <a:pt x="2444406" y="-5989"/>
                  <a:pt x="2639163" y="0"/>
                </a:cubicBezTo>
                <a:cubicBezTo>
                  <a:pt x="2833920" y="5989"/>
                  <a:pt x="3123685" y="-2716"/>
                  <a:pt x="3286756" y="0"/>
                </a:cubicBezTo>
                <a:cubicBezTo>
                  <a:pt x="3315028" y="-2156"/>
                  <a:pt x="3334571" y="22702"/>
                  <a:pt x="3335547" y="48791"/>
                </a:cubicBezTo>
                <a:cubicBezTo>
                  <a:pt x="3340322" y="95708"/>
                  <a:pt x="3341973" y="156982"/>
                  <a:pt x="3335547" y="243949"/>
                </a:cubicBezTo>
                <a:cubicBezTo>
                  <a:pt x="3341826" y="272406"/>
                  <a:pt x="3311839" y="292438"/>
                  <a:pt x="3286756" y="292740"/>
                </a:cubicBezTo>
                <a:cubicBezTo>
                  <a:pt x="3101325" y="274000"/>
                  <a:pt x="2885094" y="318522"/>
                  <a:pt x="2639163" y="292740"/>
                </a:cubicBezTo>
                <a:cubicBezTo>
                  <a:pt x="2393232" y="266958"/>
                  <a:pt x="2241363" y="272190"/>
                  <a:pt x="2023950" y="292740"/>
                </a:cubicBezTo>
                <a:cubicBezTo>
                  <a:pt x="1806537" y="313290"/>
                  <a:pt x="1466950" y="289165"/>
                  <a:pt x="1311597" y="292740"/>
                </a:cubicBezTo>
                <a:cubicBezTo>
                  <a:pt x="1156244" y="296315"/>
                  <a:pt x="756571" y="327529"/>
                  <a:pt x="599245" y="292740"/>
                </a:cubicBezTo>
                <a:cubicBezTo>
                  <a:pt x="441919" y="257951"/>
                  <a:pt x="200224" y="291432"/>
                  <a:pt x="48791" y="292740"/>
                </a:cubicBezTo>
                <a:cubicBezTo>
                  <a:pt x="19153" y="290204"/>
                  <a:pt x="-1873" y="268095"/>
                  <a:pt x="0" y="243949"/>
                </a:cubicBezTo>
                <a:cubicBezTo>
                  <a:pt x="-3921" y="201975"/>
                  <a:pt x="-8040" y="138396"/>
                  <a:pt x="0" y="48791"/>
                </a:cubicBezTo>
                <a:close/>
              </a:path>
            </a:pathLst>
          </a:custGeom>
          <a:noFill/>
          <a:ln w="6350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15B2486-F38C-01E4-C3F6-2597EDD8337B}"/>
              </a:ext>
            </a:extLst>
          </p:cNvPr>
          <p:cNvSpPr txBox="1"/>
          <p:nvPr/>
        </p:nvSpPr>
        <p:spPr>
          <a:xfrm>
            <a:off x="8177841" y="3946628"/>
            <a:ext cx="6256598" cy="441960"/>
          </a:xfrm>
          <a:prstGeom prst="rect">
            <a:avLst/>
          </a:prstGeom>
          <a:noFill/>
        </p:spPr>
        <p:txBody>
          <a:bodyPr wrap="square">
            <a:spAutoFit/>
          </a:bodyPr>
          <a:lstStyle/>
          <a:p>
            <a:r>
              <a:rPr lang="en-US" sz="2200" b="1" dirty="0">
                <a:latin typeface="Chalkduster" panose="03050602040202020205" pitchFamily="66" charset="77"/>
              </a:rPr>
              <a:t>Hallucination</a:t>
            </a:r>
          </a:p>
        </p:txBody>
      </p:sp>
    </p:spTree>
    <p:extLst>
      <p:ext uri="{BB962C8B-B14F-4D97-AF65-F5344CB8AC3E}">
        <p14:creationId xmlns:p14="http://schemas.microsoft.com/office/powerpoint/2010/main" val="16919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text, circle, post-it note, colorfulness&#10;&#10;Description automatically generated">
            <a:extLst>
              <a:ext uri="{FF2B5EF4-FFF2-40B4-BE49-F238E27FC236}">
                <a16:creationId xmlns:a16="http://schemas.microsoft.com/office/drawing/2014/main" id="{919452C4-4F3D-832A-C9ED-ADC3498350D3}"/>
              </a:ext>
            </a:extLst>
          </p:cNvPr>
          <p:cNvPicPr>
            <a:picLocks noChangeAspect="1"/>
          </p:cNvPicPr>
          <p:nvPr/>
        </p:nvPicPr>
        <p:blipFill>
          <a:blip r:embed="rId2"/>
          <a:stretch>
            <a:fillRect/>
          </a:stretch>
        </p:blipFill>
        <p:spPr>
          <a:xfrm>
            <a:off x="4624692" y="0"/>
            <a:ext cx="7099889" cy="6858000"/>
          </a:xfrm>
          <a:prstGeom prst="rect">
            <a:avLst/>
          </a:prstGeom>
        </p:spPr>
      </p:pic>
      <p:pic>
        <p:nvPicPr>
          <p:cNvPr id="18" name="Picture 17" descr="A diagram of different languages&#10;&#10;Description automatically generated with low confidence">
            <a:extLst>
              <a:ext uri="{FF2B5EF4-FFF2-40B4-BE49-F238E27FC236}">
                <a16:creationId xmlns:a16="http://schemas.microsoft.com/office/drawing/2014/main" id="{C2009983-0D0F-0A69-53E1-4E6789A9A2CD}"/>
              </a:ext>
            </a:extLst>
          </p:cNvPr>
          <p:cNvPicPr>
            <a:picLocks noChangeAspect="1"/>
          </p:cNvPicPr>
          <p:nvPr/>
        </p:nvPicPr>
        <p:blipFill>
          <a:blip r:embed="rId3"/>
          <a:stretch>
            <a:fillRect/>
          </a:stretch>
        </p:blipFill>
        <p:spPr>
          <a:xfrm>
            <a:off x="471495" y="2627047"/>
            <a:ext cx="3426737" cy="3355303"/>
          </a:xfrm>
          <a:prstGeom prst="rect">
            <a:avLst/>
          </a:prstGeom>
        </p:spPr>
      </p:pic>
      <p:sp>
        <p:nvSpPr>
          <p:cNvPr id="9" name="Rectangle 8">
            <a:extLst>
              <a:ext uri="{FF2B5EF4-FFF2-40B4-BE49-F238E27FC236}">
                <a16:creationId xmlns:a16="http://schemas.microsoft.com/office/drawing/2014/main" id="{104FC7B8-D8E3-2BCD-815B-A121B337C3DB}"/>
              </a:ext>
            </a:extLst>
          </p:cNvPr>
          <p:cNvSpPr/>
          <p:nvPr/>
        </p:nvSpPr>
        <p:spPr>
          <a:xfrm>
            <a:off x="11578710" y="4426943"/>
            <a:ext cx="320522" cy="15554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5B2DF48-775D-7FCB-F685-B055EFB69685}"/>
              </a:ext>
            </a:extLst>
          </p:cNvPr>
          <p:cNvSpPr txBox="1"/>
          <p:nvPr/>
        </p:nvSpPr>
        <p:spPr>
          <a:xfrm>
            <a:off x="1828800" y="5797685"/>
            <a:ext cx="787395" cy="369332"/>
          </a:xfrm>
          <a:prstGeom prst="rect">
            <a:avLst/>
          </a:prstGeom>
          <a:noFill/>
        </p:spPr>
        <p:txBody>
          <a:bodyPr wrap="none" rtlCol="0">
            <a:spAutoFit/>
          </a:bodyPr>
          <a:lstStyle/>
          <a:p>
            <a:r>
              <a:rPr lang="en-US" b="1" dirty="0"/>
              <a:t>FLAN</a:t>
            </a:r>
          </a:p>
        </p:txBody>
      </p:sp>
      <p:sp>
        <p:nvSpPr>
          <p:cNvPr id="12" name="TextBox 11">
            <a:extLst>
              <a:ext uri="{FF2B5EF4-FFF2-40B4-BE49-F238E27FC236}">
                <a16:creationId xmlns:a16="http://schemas.microsoft.com/office/drawing/2014/main" id="{7C6A628B-72DA-07A7-C707-C618823C2A57}"/>
              </a:ext>
            </a:extLst>
          </p:cNvPr>
          <p:cNvSpPr txBox="1"/>
          <p:nvPr/>
        </p:nvSpPr>
        <p:spPr>
          <a:xfrm>
            <a:off x="6960140" y="6488668"/>
            <a:ext cx="6099242" cy="369332"/>
          </a:xfrm>
          <a:prstGeom prst="rect">
            <a:avLst/>
          </a:prstGeom>
          <a:noFill/>
        </p:spPr>
        <p:txBody>
          <a:bodyPr wrap="square">
            <a:spAutoFit/>
          </a:bodyPr>
          <a:lstStyle/>
          <a:p>
            <a:r>
              <a:rPr lang="en-US" b="1" dirty="0"/>
              <a:t>Super-</a:t>
            </a:r>
            <a:r>
              <a:rPr lang="en-US" b="1" dirty="0" err="1"/>
              <a:t>NaturalInstructions</a:t>
            </a:r>
            <a:endParaRPr lang="en-US" b="1" dirty="0"/>
          </a:p>
        </p:txBody>
      </p:sp>
      <p:sp>
        <p:nvSpPr>
          <p:cNvPr id="27" name="Title 1">
            <a:extLst>
              <a:ext uri="{FF2B5EF4-FFF2-40B4-BE49-F238E27FC236}">
                <a16:creationId xmlns:a16="http://schemas.microsoft.com/office/drawing/2014/main" id="{705AF817-F350-82C0-84ED-05B14134B3F4}"/>
              </a:ext>
            </a:extLst>
          </p:cNvPr>
          <p:cNvSpPr txBox="1">
            <a:spLocks/>
          </p:cNvSpPr>
          <p:nvPr/>
        </p:nvSpPr>
        <p:spPr>
          <a:xfrm>
            <a:off x="399673" y="365125"/>
            <a:ext cx="10954127" cy="772052"/>
          </a:xfrm>
          <a:prstGeom prst="rect">
            <a:avLst/>
          </a:prstGeom>
        </p:spPr>
        <p:txBody>
          <a:bodyPr/>
          <a:lstStyle>
            <a:lvl1pPr algn="l" defTabSz="914400" rtl="0" eaLnBrk="1" latinLnBrk="0" hangingPunct="1">
              <a:lnSpc>
                <a:spcPct val="90000"/>
              </a:lnSpc>
              <a:spcBef>
                <a:spcPct val="0"/>
              </a:spcBef>
              <a:buNone/>
              <a:defRPr sz="3200" b="1" i="0" kern="1200" baseline="0">
                <a:solidFill>
                  <a:srgbClr val="005DAC"/>
                </a:solidFill>
                <a:latin typeface="+mj-lt"/>
                <a:ea typeface="+mj-ea"/>
                <a:cs typeface="+mj-cs"/>
              </a:defRPr>
            </a:lvl1pPr>
          </a:lstStyle>
          <a:p>
            <a:r>
              <a:rPr lang="en-US"/>
              <a:t>Super-NaturalInstructions</a:t>
            </a:r>
            <a:endParaRPr lang="en-US" dirty="0"/>
          </a:p>
        </p:txBody>
      </p:sp>
    </p:spTree>
    <p:extLst>
      <p:ext uri="{BB962C8B-B14F-4D97-AF65-F5344CB8AC3E}">
        <p14:creationId xmlns:p14="http://schemas.microsoft.com/office/powerpoint/2010/main" val="559250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990EF-F8B0-8624-B1F1-23F65CC663AA}"/>
              </a:ext>
            </a:extLst>
          </p:cNvPr>
          <p:cNvPicPr>
            <a:picLocks noChangeAspect="1"/>
          </p:cNvPicPr>
          <p:nvPr/>
        </p:nvPicPr>
        <p:blipFill rotWithShape="1">
          <a:blip r:embed="rId3"/>
          <a:srcRect r="10221" b="-1"/>
          <a:stretch/>
        </p:blipFill>
        <p:spPr>
          <a:xfrm>
            <a:off x="20" y="10"/>
            <a:ext cx="12191980" cy="6857990"/>
          </a:xfrm>
          <a:prstGeom prst="rect">
            <a:avLst/>
          </a:prstGeom>
          <a:noFill/>
        </p:spPr>
      </p:pic>
    </p:spTree>
    <p:extLst>
      <p:ext uri="{BB962C8B-B14F-4D97-AF65-F5344CB8AC3E}">
        <p14:creationId xmlns:p14="http://schemas.microsoft.com/office/powerpoint/2010/main" val="717606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38E3E8-B7BA-4CB0-13A9-E5A94062C04B}"/>
              </a:ext>
            </a:extLst>
          </p:cNvPr>
          <p:cNvPicPr>
            <a:picLocks noChangeAspect="1"/>
          </p:cNvPicPr>
          <p:nvPr/>
        </p:nvPicPr>
        <p:blipFill>
          <a:blip r:embed="rId3"/>
          <a:stretch>
            <a:fillRect/>
          </a:stretch>
        </p:blipFill>
        <p:spPr>
          <a:xfrm>
            <a:off x="120650" y="359820"/>
            <a:ext cx="11363325" cy="5766885"/>
          </a:xfrm>
          <a:prstGeom prst="rect">
            <a:avLst/>
          </a:prstGeom>
          <a:noFill/>
        </p:spPr>
      </p:pic>
    </p:spTree>
    <p:extLst>
      <p:ext uri="{BB962C8B-B14F-4D97-AF65-F5344CB8AC3E}">
        <p14:creationId xmlns:p14="http://schemas.microsoft.com/office/powerpoint/2010/main" val="3718941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p1">
            <a:extLst>
              <a:ext uri="{FF2B5EF4-FFF2-40B4-BE49-F238E27FC236}">
                <a16:creationId xmlns:a16="http://schemas.microsoft.com/office/drawing/2014/main" id="{A207113D-00FA-CE24-CE0E-1417F90127B3}"/>
              </a:ext>
            </a:extLst>
          </p:cNvPr>
          <p:cNvSpPr txBox="1">
            <a:spLocks/>
          </p:cNvSpPr>
          <p:nvPr/>
        </p:nvSpPr>
        <p:spPr>
          <a:xfrm>
            <a:off x="700010" y="2828925"/>
            <a:ext cx="5605255" cy="2216744"/>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chemeClr val="dk1"/>
              </a:buClr>
              <a:buSzPts val="4800"/>
            </a:pPr>
            <a:r>
              <a:rPr lang="en-US" sz="32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Retrieval-Augmented LLMs</a:t>
            </a:r>
          </a:p>
        </p:txBody>
      </p:sp>
    </p:spTree>
    <p:extLst>
      <p:ext uri="{BB962C8B-B14F-4D97-AF65-F5344CB8AC3E}">
        <p14:creationId xmlns:p14="http://schemas.microsoft.com/office/powerpoint/2010/main" val="1303596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D25C202-8F79-68B7-E55E-53A053EC156E}"/>
              </a:ext>
            </a:extLst>
          </p:cNvPr>
          <p:cNvSpPr>
            <a:spLocks noGrp="1"/>
          </p:cNvSpPr>
          <p:nvPr>
            <p:ph idx="1"/>
          </p:nvPr>
        </p:nvSpPr>
        <p:spPr>
          <a:xfrm>
            <a:off x="399673" y="330740"/>
            <a:ext cx="10515600" cy="6527260"/>
          </a:xfrm>
        </p:spPr>
        <p:txBody>
          <a:bodyPr>
            <a:normAutofit/>
          </a:bodyPr>
          <a:lstStyle/>
          <a:p>
            <a:r>
              <a:rPr lang="en-US" b="1" dirty="0"/>
              <a:t>Prompt: </a:t>
            </a:r>
            <a:r>
              <a:rPr lang="en-US" b="0" i="0" u="none" strike="noStrike" dirty="0">
                <a:solidFill>
                  <a:srgbClr val="343541"/>
                </a:solidFill>
                <a:effectLst/>
              </a:rPr>
              <a:t>Chris </a:t>
            </a:r>
            <a:r>
              <a:rPr lang="en-US" b="0" i="0" u="none" strike="noStrike" dirty="0" err="1">
                <a:solidFill>
                  <a:srgbClr val="343541"/>
                </a:solidFill>
                <a:effectLst/>
              </a:rPr>
              <a:t>Callison</a:t>
            </a:r>
            <a:r>
              <a:rPr lang="en-US" b="0" i="0" u="none" strike="noStrike" dirty="0">
                <a:solidFill>
                  <a:srgbClr val="343541"/>
                </a:solidFill>
                <a:effectLst/>
              </a:rPr>
              <a:t>-Burch recently testified before Congress. Where did he appear and what was the topic of the hearing?</a:t>
            </a:r>
          </a:p>
          <a:p>
            <a:pPr algn="l"/>
            <a:r>
              <a:rPr lang="en-US" b="1" dirty="0"/>
              <a:t>Default </a:t>
            </a:r>
            <a:r>
              <a:rPr lang="en-US" b="1" dirty="0" err="1"/>
              <a:t>ChatGPT</a:t>
            </a:r>
            <a:r>
              <a:rPr lang="en-US" b="1" dirty="0"/>
              <a:t> output: </a:t>
            </a:r>
          </a:p>
          <a:p>
            <a:pPr algn="l"/>
            <a:r>
              <a:rPr lang="en-US" dirty="0"/>
              <a:t>I'm sorry, but as an AI model developed by </a:t>
            </a:r>
            <a:r>
              <a:rPr lang="en-US" dirty="0" err="1"/>
              <a:t>OpenAI</a:t>
            </a:r>
            <a:r>
              <a:rPr lang="en-US" dirty="0"/>
              <a:t>, my training only includes information up until September 2021, and I don't have the ability to access or retrieve real-time information or updates. As of my last training data, Chris </a:t>
            </a:r>
            <a:r>
              <a:rPr lang="en-US" dirty="0" err="1"/>
              <a:t>Callison</a:t>
            </a:r>
            <a:r>
              <a:rPr lang="en-US" dirty="0"/>
              <a:t>-Burch was an Associate Professor in the Computer and Information Science Department at the University of Pennsylvania, and he's known for his work in natural language processing and machine translation. However, I don't have information on any congressional testimonies he might have given after September 2021. For the most accurate information, I'd recommend checking the latest news articles or official congressional records.</a:t>
            </a:r>
          </a:p>
        </p:txBody>
      </p:sp>
    </p:spTree>
    <p:extLst>
      <p:ext uri="{BB962C8B-B14F-4D97-AF65-F5344CB8AC3E}">
        <p14:creationId xmlns:p14="http://schemas.microsoft.com/office/powerpoint/2010/main" val="1194464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tablet&#10;&#10;Description automatically generated with low confidence">
            <a:extLst>
              <a:ext uri="{FF2B5EF4-FFF2-40B4-BE49-F238E27FC236}">
                <a16:creationId xmlns:a16="http://schemas.microsoft.com/office/drawing/2014/main" id="{BF32C0E3-6E46-00BF-15AF-FAD1EECEC45C}"/>
              </a:ext>
            </a:extLst>
          </p:cNvPr>
          <p:cNvPicPr>
            <a:picLocks noChangeAspect="1"/>
          </p:cNvPicPr>
          <p:nvPr/>
        </p:nvPicPr>
        <p:blipFill>
          <a:blip r:embed="rId2"/>
          <a:stretch>
            <a:fillRect/>
          </a:stretch>
        </p:blipFill>
        <p:spPr>
          <a:xfrm>
            <a:off x="7016245" y="355600"/>
            <a:ext cx="5474710" cy="6858000"/>
          </a:xfrm>
          <a:prstGeom prst="rect">
            <a:avLst/>
          </a:prstGeom>
        </p:spPr>
      </p:pic>
      <p:pic>
        <p:nvPicPr>
          <p:cNvPr id="10" name="Picture 9" descr="A screenshot of a web page&#10;&#10;Description automatically generated with low confidence">
            <a:extLst>
              <a:ext uri="{FF2B5EF4-FFF2-40B4-BE49-F238E27FC236}">
                <a16:creationId xmlns:a16="http://schemas.microsoft.com/office/drawing/2014/main" id="{595A8417-EDC1-F567-215E-FCE67D0965B6}"/>
              </a:ext>
            </a:extLst>
          </p:cNvPr>
          <p:cNvPicPr>
            <a:picLocks noChangeAspect="1"/>
          </p:cNvPicPr>
          <p:nvPr/>
        </p:nvPicPr>
        <p:blipFill>
          <a:blip r:embed="rId3"/>
          <a:stretch>
            <a:fillRect/>
          </a:stretch>
        </p:blipFill>
        <p:spPr>
          <a:xfrm>
            <a:off x="0" y="0"/>
            <a:ext cx="5600017" cy="3945467"/>
          </a:xfrm>
          <a:prstGeom prst="rect">
            <a:avLst/>
          </a:prstGeom>
        </p:spPr>
      </p:pic>
      <p:pic>
        <p:nvPicPr>
          <p:cNvPr id="6" name="Picture 5" descr="A screenshot of a website&#10;&#10;Description automatically generated with low confidence">
            <a:extLst>
              <a:ext uri="{FF2B5EF4-FFF2-40B4-BE49-F238E27FC236}">
                <a16:creationId xmlns:a16="http://schemas.microsoft.com/office/drawing/2014/main" id="{66A07398-B9AB-B92C-3942-F5D47011E204}"/>
              </a:ext>
            </a:extLst>
          </p:cNvPr>
          <p:cNvPicPr>
            <a:picLocks noChangeAspect="1"/>
          </p:cNvPicPr>
          <p:nvPr/>
        </p:nvPicPr>
        <p:blipFill>
          <a:blip r:embed="rId4"/>
          <a:stretch>
            <a:fillRect/>
          </a:stretch>
        </p:blipFill>
        <p:spPr>
          <a:xfrm>
            <a:off x="2054778" y="355600"/>
            <a:ext cx="5474710" cy="6858000"/>
          </a:xfrm>
          <a:prstGeom prst="rect">
            <a:avLst/>
          </a:prstGeom>
        </p:spPr>
      </p:pic>
    </p:spTree>
    <p:extLst>
      <p:ext uri="{BB962C8B-B14F-4D97-AF65-F5344CB8AC3E}">
        <p14:creationId xmlns:p14="http://schemas.microsoft.com/office/powerpoint/2010/main" val="15087564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D25C202-8F79-68B7-E55E-53A053EC156E}"/>
              </a:ext>
            </a:extLst>
          </p:cNvPr>
          <p:cNvSpPr>
            <a:spLocks noGrp="1"/>
          </p:cNvSpPr>
          <p:nvPr>
            <p:ph idx="4294967295"/>
          </p:nvPr>
        </p:nvSpPr>
        <p:spPr>
          <a:xfrm>
            <a:off x="0" y="0"/>
            <a:ext cx="12192000" cy="6858000"/>
          </a:xfrm>
        </p:spPr>
        <p:txBody>
          <a:bodyPr>
            <a:normAutofit fontScale="55000" lnSpcReduction="20000"/>
          </a:bodyPr>
          <a:lstStyle/>
          <a:p>
            <a:pPr>
              <a:lnSpc>
                <a:spcPct val="120000"/>
              </a:lnSpc>
            </a:pPr>
            <a:r>
              <a:rPr lang="en-US" sz="2900" b="1" dirty="0"/>
              <a:t>Prompt: </a:t>
            </a:r>
            <a:r>
              <a:rPr lang="en-US" sz="2900" b="0" i="0" u="none" strike="noStrike" dirty="0">
                <a:solidFill>
                  <a:srgbClr val="343541"/>
                </a:solidFill>
                <a:effectLst/>
              </a:rPr>
              <a:t>Chris </a:t>
            </a:r>
            <a:r>
              <a:rPr lang="en-US" sz="2900" b="0" i="0" u="none" strike="noStrike" dirty="0" err="1">
                <a:solidFill>
                  <a:srgbClr val="343541"/>
                </a:solidFill>
                <a:effectLst/>
              </a:rPr>
              <a:t>Callison</a:t>
            </a:r>
            <a:r>
              <a:rPr lang="en-US" sz="2900" b="0" i="0" u="none" strike="noStrike" dirty="0">
                <a:solidFill>
                  <a:srgbClr val="343541"/>
                </a:solidFill>
                <a:effectLst/>
              </a:rPr>
              <a:t>-Burch recently testified before Congress. Where did he appear and what was the topic of the hearing? </a:t>
            </a:r>
          </a:p>
          <a:p>
            <a:r>
              <a:rPr lang="en-US" sz="2900" b="1" dirty="0" err="1"/>
              <a:t>ChatGPT</a:t>
            </a:r>
            <a:r>
              <a:rPr lang="en-US" sz="2900" b="1" dirty="0"/>
              <a:t> output (after web search): </a:t>
            </a:r>
          </a:p>
          <a:p>
            <a:pPr algn="l">
              <a:lnSpc>
                <a:spcPct val="120000"/>
              </a:lnSpc>
            </a:pPr>
            <a:r>
              <a:rPr lang="en-US" sz="2900" b="0" i="0" u="none" strike="noStrike" dirty="0">
                <a:solidFill>
                  <a:srgbClr val="374151"/>
                </a:solidFill>
                <a:effectLst/>
              </a:rPr>
              <a:t>Chris </a:t>
            </a:r>
            <a:r>
              <a:rPr lang="en-US" sz="2900" b="0" i="0" u="none" strike="noStrike" dirty="0" err="1">
                <a:solidFill>
                  <a:srgbClr val="374151"/>
                </a:solidFill>
                <a:effectLst/>
              </a:rPr>
              <a:t>Callison</a:t>
            </a:r>
            <a:r>
              <a:rPr lang="en-US" sz="2900" b="0" i="0" u="none" strike="noStrike" dirty="0">
                <a:solidFill>
                  <a:srgbClr val="374151"/>
                </a:solidFill>
                <a:effectLst/>
              </a:rPr>
              <a:t>-Burch, Associate Professor of Computer and Information Science at the University of Pennsylvania, testified before the House Judiciary Subcommittee on Courts, Intellectual Property, and the Internet on May 17, 2023.</a:t>
            </a:r>
            <a:r>
              <a:rPr lang="en-US" sz="2900" b="0" i="0" u="none" strike="noStrike" baseline="30000" dirty="0">
                <a:solidFill>
                  <a:srgbClr val="374151"/>
                </a:solidFill>
                <a:effectLst/>
              </a:rPr>
              <a:t>1</a:t>
            </a:r>
            <a:r>
              <a:rPr lang="en-US" sz="2900" b="0" i="0" u="none" strike="noStrike" dirty="0">
                <a:solidFill>
                  <a:srgbClr val="374151"/>
                </a:solidFill>
                <a:effectLst/>
              </a:rPr>
              <a:t> The hearing was titled "Artificial Intelligence and Intellectual Property" and focused on generative artificial intelligence (AI) technology, specifically its intersection with copyright law.</a:t>
            </a:r>
            <a:r>
              <a:rPr lang="en-US" sz="2900" baseline="30000" dirty="0">
                <a:solidFill>
                  <a:srgbClr val="374151"/>
                </a:solidFill>
              </a:rPr>
              <a:t>2</a:t>
            </a:r>
            <a:r>
              <a:rPr lang="en-US" sz="2900" b="0" i="0" u="none" strike="noStrike" dirty="0">
                <a:solidFill>
                  <a:srgbClr val="374151"/>
                </a:solidFill>
                <a:effectLst/>
              </a:rPr>
              <a:t> Topics covered included the use of copyright-protected works in the training of generative AI models, copyright protection of works produced with the assistance of generative AI, and the economic impact of generative AI on creators and creative industries.</a:t>
            </a:r>
            <a:r>
              <a:rPr lang="en-US" sz="2900" baseline="30000" dirty="0">
                <a:solidFill>
                  <a:srgbClr val="374151"/>
                </a:solidFill>
              </a:rPr>
              <a:t> 3</a:t>
            </a:r>
            <a:endParaRPr lang="en-US" sz="2900" b="0" i="0" u="none" strike="noStrike" dirty="0">
              <a:solidFill>
                <a:srgbClr val="374151"/>
              </a:solidFill>
              <a:effectLst/>
            </a:endParaRPr>
          </a:p>
          <a:p>
            <a:pPr algn="l">
              <a:lnSpc>
                <a:spcPct val="120000"/>
              </a:lnSpc>
            </a:pPr>
            <a:r>
              <a:rPr lang="en-US" sz="2900" b="0" i="0" u="none" strike="noStrike" dirty="0">
                <a:solidFill>
                  <a:srgbClr val="374151"/>
                </a:solidFill>
                <a:effectLst/>
              </a:rPr>
              <a:t>In his testimony, </a:t>
            </a:r>
            <a:r>
              <a:rPr lang="en-US" sz="2900" b="0" i="0" u="none" strike="noStrike" dirty="0" err="1">
                <a:solidFill>
                  <a:srgbClr val="374151"/>
                </a:solidFill>
                <a:effectLst/>
              </a:rPr>
              <a:t>Callison</a:t>
            </a:r>
            <a:r>
              <a:rPr lang="en-US" sz="2900" b="0" i="0" u="none" strike="noStrike" dirty="0">
                <a:solidFill>
                  <a:srgbClr val="374151"/>
                </a:solidFill>
                <a:effectLst/>
              </a:rPr>
              <a:t>-Burch discussed the transformative impact of generative AI technology and its potential implications for the future of various professions. He noted that the rapid advancement of this technology had initially led him to question the relevance of his own academic research, but he had since adopted a more optimistic outlook. However, he stressed the need for proactive legislative action, suggesting that without it, some professions, like paralegals, could become obsolete. He proposed that Congress could take actions ranging from providing job retraining for displaced professions to creating new public work programs similar to the Works Progress Administration (WPA).</a:t>
            </a:r>
            <a:r>
              <a:rPr lang="en-US" sz="2900" baseline="30000" dirty="0">
                <a:solidFill>
                  <a:srgbClr val="374151"/>
                </a:solidFill>
              </a:rPr>
              <a:t>4</a:t>
            </a:r>
            <a:endParaRPr lang="en-US" sz="2900" b="0" i="0" u="none" strike="noStrike" dirty="0">
              <a:solidFill>
                <a:srgbClr val="374151"/>
              </a:solidFill>
              <a:effectLst/>
            </a:endParaRPr>
          </a:p>
          <a:p>
            <a:pPr algn="l">
              <a:lnSpc>
                <a:spcPct val="120000"/>
              </a:lnSpc>
            </a:pPr>
            <a:r>
              <a:rPr lang="en-US" sz="2900" b="0" i="0" u="none" strike="noStrike" dirty="0" err="1">
                <a:solidFill>
                  <a:srgbClr val="374151"/>
                </a:solidFill>
                <a:effectLst/>
              </a:rPr>
              <a:t>Callison</a:t>
            </a:r>
            <a:r>
              <a:rPr lang="en-US" sz="2900" b="0" i="0" u="none" strike="noStrike" dirty="0">
                <a:solidFill>
                  <a:srgbClr val="374151"/>
                </a:solidFill>
                <a:effectLst/>
              </a:rPr>
              <a:t>-Burch also addressed questions about the use of copyrighted works in the training of generative AI. In response to a question about a potential compensation scheme for artists whose works are used in such training, he explained the complexity of the issue, noting that with the vast volume of text used in training datasets, each individual author's contribution is minute. Consequently, any compensation based on the volume of each artist’s contribution would be extremely smal</a:t>
            </a:r>
            <a:r>
              <a:rPr lang="en-US" sz="2900" dirty="0">
                <a:solidFill>
                  <a:srgbClr val="374151"/>
                </a:solidFill>
              </a:rPr>
              <a:t>l</a:t>
            </a:r>
            <a:r>
              <a:rPr lang="en-US" sz="2900" b="0" i="0" u="none" strike="noStrike" dirty="0">
                <a:solidFill>
                  <a:srgbClr val="374151"/>
                </a:solidFill>
                <a:effectLst/>
              </a:rPr>
              <a:t>.</a:t>
            </a:r>
            <a:r>
              <a:rPr lang="en-US" sz="2900" baseline="30000" dirty="0">
                <a:solidFill>
                  <a:srgbClr val="374151"/>
                </a:solidFill>
              </a:rPr>
              <a:t>4</a:t>
            </a:r>
            <a:endParaRPr lang="en-US" sz="2900" b="0" i="0" u="none" strike="noStrike" dirty="0">
              <a:solidFill>
                <a:srgbClr val="374151"/>
              </a:solidFill>
              <a:effectLst/>
            </a:endParaRPr>
          </a:p>
          <a:p>
            <a:pPr algn="l">
              <a:lnSpc>
                <a:spcPct val="120000"/>
              </a:lnSpc>
            </a:pPr>
            <a:r>
              <a:rPr lang="en-US" sz="1700" baseline="30000" dirty="0">
                <a:solidFill>
                  <a:srgbClr val="374151"/>
                </a:solidFill>
              </a:rPr>
              <a:t>1</a:t>
            </a:r>
            <a:r>
              <a:rPr lang="en-US" sz="1700" dirty="0">
                <a:hlinkClick r:id="rId2"/>
              </a:rPr>
              <a:t>https://targetednews.com/pr_disp.php?pr_id=8165677</a:t>
            </a:r>
            <a:endParaRPr lang="en-US" sz="1700" dirty="0"/>
          </a:p>
          <a:p>
            <a:pPr>
              <a:lnSpc>
                <a:spcPct val="120000"/>
              </a:lnSpc>
            </a:pPr>
            <a:r>
              <a:rPr lang="en-US" sz="1700" baseline="30000" dirty="0">
                <a:solidFill>
                  <a:srgbClr val="374151"/>
                </a:solidFill>
              </a:rPr>
              <a:t>2</a:t>
            </a:r>
            <a:r>
              <a:rPr lang="en-US" sz="1700" dirty="0">
                <a:solidFill>
                  <a:srgbClr val="374151"/>
                </a:solidFill>
                <a:hlinkClick r:id="rId3"/>
              </a:rPr>
              <a:t>https://www.ntd.com/house-judiciary-subcommittee-holds-hearing-on-interoperability-of-ai-and-copyright-law_919926.html</a:t>
            </a:r>
            <a:r>
              <a:rPr lang="en-US" sz="1700" dirty="0">
                <a:solidFill>
                  <a:srgbClr val="374151"/>
                </a:solidFill>
              </a:rPr>
              <a:t>  </a:t>
            </a:r>
          </a:p>
          <a:p>
            <a:pPr algn="l">
              <a:lnSpc>
                <a:spcPct val="120000"/>
              </a:lnSpc>
            </a:pPr>
            <a:r>
              <a:rPr lang="en-US" sz="1700" baseline="30000" dirty="0">
                <a:solidFill>
                  <a:srgbClr val="374151"/>
                </a:solidFill>
              </a:rPr>
              <a:t>3</a:t>
            </a:r>
            <a:r>
              <a:rPr lang="en-US" sz="1700" dirty="0">
                <a:solidFill>
                  <a:srgbClr val="374151"/>
                </a:solidFill>
                <a:hlinkClick r:id="rId4"/>
              </a:rPr>
              <a:t>https://rainnews.com/judiciary-committee-hears-testimony-on-the-intersection-of-ai-and-copyright/</a:t>
            </a:r>
            <a:r>
              <a:rPr lang="en-US" sz="1700" dirty="0">
                <a:solidFill>
                  <a:srgbClr val="374151"/>
                </a:solidFill>
              </a:rPr>
              <a:t> </a:t>
            </a:r>
          </a:p>
          <a:p>
            <a:pPr algn="l">
              <a:lnSpc>
                <a:spcPct val="120000"/>
              </a:lnSpc>
            </a:pPr>
            <a:r>
              <a:rPr lang="en-US" sz="1700" baseline="30000" dirty="0">
                <a:solidFill>
                  <a:srgbClr val="374151"/>
                </a:solidFill>
              </a:rPr>
              <a:t>4</a:t>
            </a:r>
            <a:r>
              <a:rPr lang="en-US" sz="1700" dirty="0">
                <a:solidFill>
                  <a:srgbClr val="374151"/>
                </a:solidFill>
                <a:hlinkClick r:id="rId5"/>
              </a:rPr>
              <a:t>https://ipwatchdog.com/2023/05/17/artists-tell-house-ip-subcommittee-ai-hearing-data-content-livelihood/id=160980/</a:t>
            </a:r>
            <a:r>
              <a:rPr lang="en-US" sz="1700" dirty="0">
                <a:solidFill>
                  <a:srgbClr val="374151"/>
                </a:solidFill>
              </a:rPr>
              <a:t> </a:t>
            </a:r>
          </a:p>
        </p:txBody>
      </p:sp>
    </p:spTree>
    <p:extLst>
      <p:ext uri="{BB962C8B-B14F-4D97-AF65-F5344CB8AC3E}">
        <p14:creationId xmlns:p14="http://schemas.microsoft.com/office/powerpoint/2010/main" val="1722008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 speaking into a microphone&#10;&#10;Description automatically generated">
            <a:extLst>
              <a:ext uri="{FF2B5EF4-FFF2-40B4-BE49-F238E27FC236}">
                <a16:creationId xmlns:a16="http://schemas.microsoft.com/office/drawing/2014/main" id="{3DCAEAD4-03C7-CF51-8EDD-C884120774E7}"/>
              </a:ext>
            </a:extLst>
          </p:cNvPr>
          <p:cNvPicPr>
            <a:picLocks noChangeAspect="1"/>
          </p:cNvPicPr>
          <p:nvPr/>
        </p:nvPicPr>
        <p:blipFill>
          <a:blip r:embed="rId3"/>
          <a:stretch>
            <a:fillRect/>
          </a:stretch>
        </p:blipFill>
        <p:spPr>
          <a:xfrm>
            <a:off x="737866" y="746401"/>
            <a:ext cx="9106677" cy="5134539"/>
          </a:xfrm>
          <a:prstGeom prst="rect">
            <a:avLst/>
          </a:prstGeom>
        </p:spPr>
      </p:pic>
      <p:pic>
        <p:nvPicPr>
          <p:cNvPr id="6" name="Picture 5" descr="A qr code with a white background&#10;&#10;Description automatically generated">
            <a:extLst>
              <a:ext uri="{FF2B5EF4-FFF2-40B4-BE49-F238E27FC236}">
                <a16:creationId xmlns:a16="http://schemas.microsoft.com/office/drawing/2014/main" id="{F13E2ECD-9DC9-B2D2-1FFE-DF1F7A30D3F4}"/>
              </a:ext>
            </a:extLst>
          </p:cNvPr>
          <p:cNvPicPr>
            <a:picLocks noChangeAspect="1"/>
          </p:cNvPicPr>
          <p:nvPr/>
        </p:nvPicPr>
        <p:blipFill>
          <a:blip r:embed="rId4"/>
          <a:stretch>
            <a:fillRect/>
          </a:stretch>
        </p:blipFill>
        <p:spPr>
          <a:xfrm>
            <a:off x="9844543" y="4126721"/>
            <a:ext cx="2347457" cy="2347457"/>
          </a:xfrm>
          <a:prstGeom prst="rect">
            <a:avLst/>
          </a:prstGeom>
        </p:spPr>
      </p:pic>
    </p:spTree>
    <p:extLst>
      <p:ext uri="{BB962C8B-B14F-4D97-AF65-F5344CB8AC3E}">
        <p14:creationId xmlns:p14="http://schemas.microsoft.com/office/powerpoint/2010/main" val="3648589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p1">
            <a:extLst>
              <a:ext uri="{FF2B5EF4-FFF2-40B4-BE49-F238E27FC236}">
                <a16:creationId xmlns:a16="http://schemas.microsoft.com/office/drawing/2014/main" id="{A207113D-00FA-CE24-CE0E-1417F90127B3}"/>
              </a:ext>
            </a:extLst>
          </p:cNvPr>
          <p:cNvSpPr txBox="1">
            <a:spLocks/>
          </p:cNvSpPr>
          <p:nvPr/>
        </p:nvSpPr>
        <p:spPr>
          <a:xfrm>
            <a:off x="700010" y="2828925"/>
            <a:ext cx="5605255" cy="2216744"/>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chemeClr val="dk1"/>
              </a:buClr>
              <a:buSzPts val="4800"/>
            </a:pPr>
            <a:r>
              <a:rPr lang="en-US" sz="32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Are language models planning agents?</a:t>
            </a:r>
          </a:p>
        </p:txBody>
      </p:sp>
    </p:spTree>
    <p:extLst>
      <p:ext uri="{BB962C8B-B14F-4D97-AF65-F5344CB8AC3E}">
        <p14:creationId xmlns:p14="http://schemas.microsoft.com/office/powerpoint/2010/main" val="1483320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56;p7">
            <a:extLst>
              <a:ext uri="{FF2B5EF4-FFF2-40B4-BE49-F238E27FC236}">
                <a16:creationId xmlns:a16="http://schemas.microsoft.com/office/drawing/2014/main" id="{84E85C13-3165-5C40-0EAE-457BD4276C13}"/>
              </a:ext>
            </a:extLst>
          </p:cNvPr>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3" name="Google Shape;157;p7">
            <a:extLst>
              <a:ext uri="{FF2B5EF4-FFF2-40B4-BE49-F238E27FC236}">
                <a16:creationId xmlns:a16="http://schemas.microsoft.com/office/drawing/2014/main" id="{801519B5-2A2E-43D0-30D6-29EBE5E3EEED}"/>
              </a:ext>
            </a:extLst>
          </p:cNvPr>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4" name="Google Shape;158;p7">
            <a:extLst>
              <a:ext uri="{FF2B5EF4-FFF2-40B4-BE49-F238E27FC236}">
                <a16:creationId xmlns:a16="http://schemas.microsoft.com/office/drawing/2014/main" id="{E5461E61-CCC5-63D3-87AE-6A07686D3989}"/>
              </a:ext>
            </a:extLst>
          </p:cNvPr>
          <p:cNvSpPr txBox="1">
            <a:spLocks/>
          </p:cNvSpPr>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3200" b="1" i="0" kern="1200" baseline="0">
                <a:solidFill>
                  <a:srgbClr val="005DAC"/>
                </a:solidFill>
                <a:latin typeface="+mj-lt"/>
                <a:ea typeface="+mj-ea"/>
                <a:cs typeface="+mj-cs"/>
              </a:defRPr>
            </a:lvl1pPr>
          </a:lstStyle>
          <a:p>
            <a:pPr>
              <a:spcBef>
                <a:spcPts val="0"/>
              </a:spcBef>
              <a:buClr>
                <a:schemeClr val="accent1"/>
              </a:buClr>
              <a:buSzPts val="3200"/>
              <a:buFont typeface="Open Sans"/>
              <a:buNone/>
            </a:pPr>
            <a:r>
              <a:rPr lang="en-US"/>
              <a:t>Are LLMs Planning Agents?  Let’s ask!</a:t>
            </a:r>
            <a:endParaRPr lang="en-US" dirty="0"/>
          </a:p>
        </p:txBody>
      </p:sp>
      <p:sp>
        <p:nvSpPr>
          <p:cNvPr id="5" name="Google Shape;159;p7">
            <a:extLst>
              <a:ext uri="{FF2B5EF4-FFF2-40B4-BE49-F238E27FC236}">
                <a16:creationId xmlns:a16="http://schemas.microsoft.com/office/drawing/2014/main" id="{C3FACCC2-6EBE-75DB-8148-3DF5786D187E}"/>
              </a:ext>
            </a:extLst>
          </p:cNvPr>
          <p:cNvSpPr txBox="1">
            <a:spLocks/>
          </p:cNvSpPr>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buSzPts val="1200"/>
            </a:pPr>
            <a:fld id="{00000000-1234-1234-1234-123412341234}" type="slidenum">
              <a:rPr lang="en-US" smtClean="0"/>
              <a:pPr algn="r">
                <a:buSzPts val="1200"/>
              </a:pPr>
              <a:t>69</a:t>
            </a:fld>
            <a:endParaRPr lang="en-US"/>
          </a:p>
        </p:txBody>
      </p:sp>
      <p:cxnSp>
        <p:nvCxnSpPr>
          <p:cNvPr id="6" name="Google Shape;160;p7">
            <a:extLst>
              <a:ext uri="{FF2B5EF4-FFF2-40B4-BE49-F238E27FC236}">
                <a16:creationId xmlns:a16="http://schemas.microsoft.com/office/drawing/2014/main" id="{3D72E4A1-72FE-1CFE-E780-78647743AC03}"/>
              </a:ext>
            </a:extLst>
          </p:cNvPr>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7" name="Google Shape;161;p7">
            <a:extLst>
              <a:ext uri="{FF2B5EF4-FFF2-40B4-BE49-F238E27FC236}">
                <a16:creationId xmlns:a16="http://schemas.microsoft.com/office/drawing/2014/main" id="{7A457178-F274-BD86-251D-3758CCB756CF}"/>
              </a:ext>
            </a:extLst>
          </p:cNvPr>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are here</a:t>
            </a:r>
            <a:endParaRPr sz="1400" b="0" i="0" u="none" strike="noStrike" cap="none">
              <a:solidFill>
                <a:srgbClr val="000000"/>
              </a:solidFill>
              <a:latin typeface="Open Sans"/>
              <a:ea typeface="Open Sans"/>
              <a:cs typeface="Open Sans"/>
              <a:sym typeface="Open Sans"/>
            </a:endParaRPr>
          </a:p>
        </p:txBody>
      </p:sp>
      <p:cxnSp>
        <p:nvCxnSpPr>
          <p:cNvPr id="8" name="Google Shape;162;p7">
            <a:extLst>
              <a:ext uri="{FF2B5EF4-FFF2-40B4-BE49-F238E27FC236}">
                <a16:creationId xmlns:a16="http://schemas.microsoft.com/office/drawing/2014/main" id="{2FCC9057-02A3-AFB0-0765-27FD5E48E2FA}"/>
              </a:ext>
            </a:extLst>
          </p:cNvPr>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9" name="Google Shape;163;p7">
            <a:extLst>
              <a:ext uri="{FF2B5EF4-FFF2-40B4-BE49-F238E27FC236}">
                <a16:creationId xmlns:a16="http://schemas.microsoft.com/office/drawing/2014/main" id="{5ECAFCFF-3BBA-7650-9E3E-EDBBCF84544F}"/>
              </a:ext>
            </a:extLst>
          </p:cNvPr>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need to be here</a:t>
            </a:r>
            <a:endParaRPr sz="1400" b="0" i="0" u="none" strike="noStrike" cap="none">
              <a:solidFill>
                <a:srgbClr val="000000"/>
              </a:solidFill>
              <a:latin typeface="Open Sans"/>
              <a:ea typeface="Open Sans"/>
              <a:cs typeface="Open Sans"/>
              <a:sym typeface="Open Sans"/>
            </a:endParaRPr>
          </a:p>
        </p:txBody>
      </p:sp>
      <p:pic>
        <p:nvPicPr>
          <p:cNvPr id="10" name="Google Shape;164;p7">
            <a:extLst>
              <a:ext uri="{FF2B5EF4-FFF2-40B4-BE49-F238E27FC236}">
                <a16:creationId xmlns:a16="http://schemas.microsoft.com/office/drawing/2014/main" id="{2C9344E0-EB6E-0E5A-46DA-E50F172B5B05}"/>
              </a:ext>
            </a:extLst>
          </p:cNvPr>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1" name="Google Shape;165;p7">
            <a:extLst>
              <a:ext uri="{FF2B5EF4-FFF2-40B4-BE49-F238E27FC236}">
                <a16:creationId xmlns:a16="http://schemas.microsoft.com/office/drawing/2014/main" id="{E3A20D88-9B13-F378-BDCE-B38D49FC9408}"/>
              </a:ext>
            </a:extLst>
          </p:cNvPr>
          <p:cNvPicPr preferRelativeResize="0"/>
          <p:nvPr/>
        </p:nvPicPr>
        <p:blipFill rotWithShape="1">
          <a:blip r:embed="rId5">
            <a:alphaModFix/>
          </a:blip>
          <a:srcRect/>
          <a:stretch/>
        </p:blipFill>
        <p:spPr>
          <a:xfrm>
            <a:off x="627163" y="1297000"/>
            <a:ext cx="1712913" cy="1138237"/>
          </a:xfrm>
          <a:prstGeom prst="rect">
            <a:avLst/>
          </a:prstGeom>
          <a:noFill/>
          <a:ln>
            <a:noFill/>
          </a:ln>
        </p:spPr>
      </p:pic>
    </p:spTree>
    <p:extLst>
      <p:ext uri="{BB962C8B-B14F-4D97-AF65-F5344CB8AC3E}">
        <p14:creationId xmlns:p14="http://schemas.microsoft.com/office/powerpoint/2010/main" val="3486016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chip with a x on it&#10;&#10;Description automatically generated with low confidence">
            <a:extLst>
              <a:ext uri="{FF2B5EF4-FFF2-40B4-BE49-F238E27FC236}">
                <a16:creationId xmlns:a16="http://schemas.microsoft.com/office/drawing/2014/main" id="{1A8EDCD5-2588-70B7-7482-E5A06D4F96B9}"/>
              </a:ext>
            </a:extLst>
          </p:cNvPr>
          <p:cNvPicPr>
            <a:picLocks noChangeAspect="1"/>
          </p:cNvPicPr>
          <p:nvPr/>
        </p:nvPicPr>
        <p:blipFill>
          <a:blip r:embed="rId3"/>
          <a:stretch>
            <a:fillRect/>
          </a:stretch>
        </p:blipFill>
        <p:spPr>
          <a:xfrm>
            <a:off x="681344" y="68263"/>
            <a:ext cx="10241936" cy="6350000"/>
          </a:xfrm>
          <a:prstGeom prst="rect">
            <a:avLst/>
          </a:prstGeom>
          <a:noFill/>
        </p:spPr>
      </p:pic>
    </p:spTree>
    <p:extLst>
      <p:ext uri="{BB962C8B-B14F-4D97-AF65-F5344CB8AC3E}">
        <p14:creationId xmlns:p14="http://schemas.microsoft.com/office/powerpoint/2010/main" val="26486338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0C55A6BB-292E-54FD-485A-63FBA707E987}"/>
              </a:ext>
            </a:extLst>
          </p:cNvPr>
          <p:cNvPicPr>
            <a:picLocks noChangeAspect="1"/>
          </p:cNvPicPr>
          <p:nvPr/>
        </p:nvPicPr>
        <p:blipFill>
          <a:blip r:embed="rId3"/>
          <a:stretch>
            <a:fillRect/>
          </a:stretch>
        </p:blipFill>
        <p:spPr>
          <a:xfrm>
            <a:off x="0" y="-343931"/>
            <a:ext cx="13775267" cy="7217239"/>
          </a:xfrm>
          <a:prstGeom prst="rect">
            <a:avLst/>
          </a:prstGeom>
        </p:spPr>
      </p:pic>
      <p:pic>
        <p:nvPicPr>
          <p:cNvPr id="3" name="Picture 2" descr="A screenshot of a phone&#10;&#10;Description automatically generated">
            <a:extLst>
              <a:ext uri="{FF2B5EF4-FFF2-40B4-BE49-F238E27FC236}">
                <a16:creationId xmlns:a16="http://schemas.microsoft.com/office/drawing/2014/main" id="{48A48A7F-2441-8D31-AEC2-93B945B94ADE}"/>
              </a:ext>
            </a:extLst>
          </p:cNvPr>
          <p:cNvPicPr>
            <a:picLocks noChangeAspect="1"/>
          </p:cNvPicPr>
          <p:nvPr/>
        </p:nvPicPr>
        <p:blipFill>
          <a:blip r:embed="rId4"/>
          <a:stretch>
            <a:fillRect/>
          </a:stretch>
        </p:blipFill>
        <p:spPr>
          <a:xfrm>
            <a:off x="287866" y="3218929"/>
            <a:ext cx="6974031" cy="1370004"/>
          </a:xfrm>
          <a:prstGeom prst="rect">
            <a:avLst/>
          </a:prstGeom>
        </p:spPr>
      </p:pic>
      <p:pic>
        <p:nvPicPr>
          <p:cNvPr id="4" name="Picture 3" descr="A screenshot of a graph&#10;&#10;Description automatically generated">
            <a:extLst>
              <a:ext uri="{FF2B5EF4-FFF2-40B4-BE49-F238E27FC236}">
                <a16:creationId xmlns:a16="http://schemas.microsoft.com/office/drawing/2014/main" id="{EB2A7B8D-5D0E-C4A6-E337-0E740E011248}"/>
              </a:ext>
            </a:extLst>
          </p:cNvPr>
          <p:cNvPicPr>
            <a:picLocks noChangeAspect="1"/>
          </p:cNvPicPr>
          <p:nvPr/>
        </p:nvPicPr>
        <p:blipFill>
          <a:blip r:embed="rId5"/>
          <a:stretch>
            <a:fillRect/>
          </a:stretch>
        </p:blipFill>
        <p:spPr>
          <a:xfrm>
            <a:off x="6096000" y="4108489"/>
            <a:ext cx="3530600" cy="2546581"/>
          </a:xfrm>
          <a:prstGeom prst="rect">
            <a:avLst/>
          </a:prstGeom>
          <a:ln>
            <a:solidFill>
              <a:schemeClr val="accent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9696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7E8F0-C036-1FC2-F231-04CB06485ED9}"/>
              </a:ext>
            </a:extLst>
          </p:cNvPr>
          <p:cNvPicPr>
            <a:picLocks noChangeAspect="1"/>
          </p:cNvPicPr>
          <p:nvPr/>
        </p:nvPicPr>
        <p:blipFill>
          <a:blip r:embed="rId3"/>
          <a:stretch>
            <a:fillRect/>
          </a:stretch>
        </p:blipFill>
        <p:spPr>
          <a:xfrm>
            <a:off x="-14087" y="1"/>
            <a:ext cx="12206087" cy="6865924"/>
          </a:xfrm>
          <a:prstGeom prst="rect">
            <a:avLst/>
          </a:prstGeom>
        </p:spPr>
      </p:pic>
      <p:grpSp>
        <p:nvGrpSpPr>
          <p:cNvPr id="3" name="Group 2">
            <a:extLst>
              <a:ext uri="{FF2B5EF4-FFF2-40B4-BE49-F238E27FC236}">
                <a16:creationId xmlns:a16="http://schemas.microsoft.com/office/drawing/2014/main" id="{C5DD9C50-3799-7B21-AE1C-5AFA8E881360}"/>
              </a:ext>
            </a:extLst>
          </p:cNvPr>
          <p:cNvGrpSpPr/>
          <p:nvPr/>
        </p:nvGrpSpPr>
        <p:grpSpPr>
          <a:xfrm>
            <a:off x="1665038" y="511538"/>
            <a:ext cx="562291" cy="491140"/>
            <a:chOff x="1665038" y="511538"/>
            <a:chExt cx="562291" cy="491140"/>
          </a:xfrm>
        </p:grpSpPr>
        <p:cxnSp>
          <p:nvCxnSpPr>
            <p:cNvPr id="4" name="Straight Connector 3">
              <a:extLst>
                <a:ext uri="{FF2B5EF4-FFF2-40B4-BE49-F238E27FC236}">
                  <a16:creationId xmlns:a16="http://schemas.microsoft.com/office/drawing/2014/main" id="{F2241A57-C6FC-F4AD-5B42-BEB41AAC520A}"/>
                </a:ext>
              </a:extLst>
            </p:cNvPr>
            <p:cNvCxnSpPr>
              <a:cxnSpLocks/>
              <a:stCxn id="73" idx="3"/>
              <a:endCxn id="76"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24999AA-F8FE-61B6-0628-04BDEA522902}"/>
                </a:ext>
              </a:extLst>
            </p:cNvPr>
            <p:cNvSpPr txBox="1"/>
            <p:nvPr/>
          </p:nvSpPr>
          <p:spPr>
            <a:xfrm>
              <a:off x="1665038" y="511538"/>
              <a:ext cx="447558" cy="369332"/>
            </a:xfrm>
            <a:prstGeom prst="rect">
              <a:avLst/>
            </a:prstGeom>
            <a:noFill/>
            <a:ln>
              <a:noFill/>
            </a:ln>
          </p:spPr>
          <p:txBody>
            <a:bodyPr wrap="none" rtlCol="0">
              <a:spAutoFit/>
            </a:bodyPr>
            <a:lstStyle/>
            <a:p>
              <a:r>
                <a:rPr lang="en-US" dirty="0">
                  <a:solidFill>
                    <a:schemeClr val="accent2"/>
                  </a:solidFill>
                </a:rPr>
                <a:t>71</a:t>
              </a:r>
            </a:p>
          </p:txBody>
        </p:sp>
      </p:grpSp>
      <p:grpSp>
        <p:nvGrpSpPr>
          <p:cNvPr id="6" name="Group 5">
            <a:extLst>
              <a:ext uri="{FF2B5EF4-FFF2-40B4-BE49-F238E27FC236}">
                <a16:creationId xmlns:a16="http://schemas.microsoft.com/office/drawing/2014/main" id="{5F23BB7F-60E8-07BF-6C26-71A1B84606ED}"/>
              </a:ext>
            </a:extLst>
          </p:cNvPr>
          <p:cNvGrpSpPr/>
          <p:nvPr/>
        </p:nvGrpSpPr>
        <p:grpSpPr>
          <a:xfrm>
            <a:off x="1114683" y="1377968"/>
            <a:ext cx="601715" cy="479238"/>
            <a:chOff x="1114683" y="1377968"/>
            <a:chExt cx="601715" cy="479238"/>
          </a:xfrm>
        </p:grpSpPr>
        <p:cxnSp>
          <p:nvCxnSpPr>
            <p:cNvPr id="7" name="Straight Connector 6">
              <a:extLst>
                <a:ext uri="{FF2B5EF4-FFF2-40B4-BE49-F238E27FC236}">
                  <a16:creationId xmlns:a16="http://schemas.microsoft.com/office/drawing/2014/main" id="{7BCF16B6-F66E-9475-73BF-700ECE526835}"/>
                </a:ext>
              </a:extLst>
            </p:cNvPr>
            <p:cNvCxnSpPr>
              <a:cxnSpLocks/>
              <a:stCxn id="76" idx="3"/>
              <a:endCxn id="79"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7D7E506-E586-D27F-1B4D-8BA281C46950}"/>
                </a:ext>
              </a:extLst>
            </p:cNvPr>
            <p:cNvSpPr txBox="1"/>
            <p:nvPr/>
          </p:nvSpPr>
          <p:spPr>
            <a:xfrm>
              <a:off x="1114683" y="1459224"/>
              <a:ext cx="551846" cy="369332"/>
            </a:xfrm>
            <a:prstGeom prst="rect">
              <a:avLst/>
            </a:prstGeom>
            <a:noFill/>
            <a:ln>
              <a:noFill/>
            </a:ln>
          </p:spPr>
          <p:txBody>
            <a:bodyPr wrap="square" rtlCol="0">
              <a:spAutoFit/>
            </a:bodyPr>
            <a:lstStyle/>
            <a:p>
              <a:r>
                <a:rPr lang="en-US" dirty="0">
                  <a:solidFill>
                    <a:schemeClr val="accent2"/>
                  </a:solidFill>
                </a:rPr>
                <a:t>75</a:t>
              </a:r>
            </a:p>
          </p:txBody>
        </p:sp>
      </p:grpSp>
      <p:grpSp>
        <p:nvGrpSpPr>
          <p:cNvPr id="9" name="Group 8">
            <a:extLst>
              <a:ext uri="{FF2B5EF4-FFF2-40B4-BE49-F238E27FC236}">
                <a16:creationId xmlns:a16="http://schemas.microsoft.com/office/drawing/2014/main" id="{21BA864A-4371-2519-E0A7-D1D344746D0A}"/>
              </a:ext>
            </a:extLst>
          </p:cNvPr>
          <p:cNvGrpSpPr/>
          <p:nvPr/>
        </p:nvGrpSpPr>
        <p:grpSpPr>
          <a:xfrm>
            <a:off x="2538230" y="562878"/>
            <a:ext cx="1303152" cy="2004934"/>
            <a:chOff x="2538230" y="562878"/>
            <a:chExt cx="1303152" cy="2004934"/>
          </a:xfrm>
        </p:grpSpPr>
        <p:cxnSp>
          <p:nvCxnSpPr>
            <p:cNvPr id="10" name="Straight Connector 9">
              <a:extLst>
                <a:ext uri="{FF2B5EF4-FFF2-40B4-BE49-F238E27FC236}">
                  <a16:creationId xmlns:a16="http://schemas.microsoft.com/office/drawing/2014/main" id="{7D5FFAAC-76EC-BBC0-DF67-7AC18B357990}"/>
                </a:ext>
              </a:extLst>
            </p:cNvPr>
            <p:cNvCxnSpPr>
              <a:cxnSpLocks/>
              <a:stCxn id="73" idx="5"/>
              <a:endCxn id="94"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D327D7-6BBD-9BA7-DE33-96B52FB0BE00}"/>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accent2"/>
                  </a:solidFill>
                </a:rPr>
                <a:t>151</a:t>
              </a:r>
            </a:p>
          </p:txBody>
        </p:sp>
      </p:grpSp>
      <p:grpSp>
        <p:nvGrpSpPr>
          <p:cNvPr id="12" name="Group 11">
            <a:extLst>
              <a:ext uri="{FF2B5EF4-FFF2-40B4-BE49-F238E27FC236}">
                <a16:creationId xmlns:a16="http://schemas.microsoft.com/office/drawing/2014/main" id="{FACC35AB-DF71-C0A3-60C5-D554363494B6}"/>
              </a:ext>
            </a:extLst>
          </p:cNvPr>
          <p:cNvGrpSpPr/>
          <p:nvPr/>
        </p:nvGrpSpPr>
        <p:grpSpPr>
          <a:xfrm>
            <a:off x="1803712" y="2077045"/>
            <a:ext cx="1932068" cy="646218"/>
            <a:chOff x="1803712" y="2077045"/>
            <a:chExt cx="1932068" cy="646218"/>
          </a:xfrm>
        </p:grpSpPr>
        <p:cxnSp>
          <p:nvCxnSpPr>
            <p:cNvPr id="13" name="Straight Connector 12">
              <a:extLst>
                <a:ext uri="{FF2B5EF4-FFF2-40B4-BE49-F238E27FC236}">
                  <a16:creationId xmlns:a16="http://schemas.microsoft.com/office/drawing/2014/main" id="{3FDD7CFA-8AB0-9A7E-40F9-D36586748DD8}"/>
                </a:ext>
              </a:extLst>
            </p:cNvPr>
            <p:cNvCxnSpPr>
              <a:cxnSpLocks/>
              <a:stCxn id="79" idx="6"/>
              <a:endCxn id="94"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3DB2836-EC07-F415-F402-7320CB3CF4D9}"/>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accent2"/>
                  </a:solidFill>
                </a:rPr>
                <a:t>140</a:t>
              </a:r>
            </a:p>
          </p:txBody>
        </p:sp>
      </p:grpSp>
      <p:grpSp>
        <p:nvGrpSpPr>
          <p:cNvPr id="15" name="Group 14">
            <a:extLst>
              <a:ext uri="{FF2B5EF4-FFF2-40B4-BE49-F238E27FC236}">
                <a16:creationId xmlns:a16="http://schemas.microsoft.com/office/drawing/2014/main" id="{6D9B029B-6D7F-F8A9-3218-E2A41D9EE316}"/>
              </a:ext>
            </a:extLst>
          </p:cNvPr>
          <p:cNvGrpSpPr/>
          <p:nvPr/>
        </p:nvGrpSpPr>
        <p:grpSpPr>
          <a:xfrm>
            <a:off x="987762" y="2296885"/>
            <a:ext cx="596111" cy="1137513"/>
            <a:chOff x="987762" y="2296885"/>
            <a:chExt cx="596111" cy="1137513"/>
          </a:xfrm>
        </p:grpSpPr>
        <p:cxnSp>
          <p:nvCxnSpPr>
            <p:cNvPr id="16" name="Straight Connector 15">
              <a:extLst>
                <a:ext uri="{FF2B5EF4-FFF2-40B4-BE49-F238E27FC236}">
                  <a16:creationId xmlns:a16="http://schemas.microsoft.com/office/drawing/2014/main" id="{AA65DDE4-3E6E-3BB8-B382-C8AA0EE38DE3}"/>
                </a:ext>
              </a:extLst>
            </p:cNvPr>
            <p:cNvCxnSpPr>
              <a:cxnSpLocks/>
              <a:stCxn id="79" idx="4"/>
              <a:endCxn id="82"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26FBAE2-684E-197E-41F1-85A1D15F66F6}"/>
                </a:ext>
              </a:extLst>
            </p:cNvPr>
            <p:cNvSpPr txBox="1"/>
            <p:nvPr/>
          </p:nvSpPr>
          <p:spPr>
            <a:xfrm>
              <a:off x="987762" y="2758435"/>
              <a:ext cx="579005" cy="369332"/>
            </a:xfrm>
            <a:prstGeom prst="rect">
              <a:avLst/>
            </a:prstGeom>
            <a:noFill/>
            <a:ln>
              <a:noFill/>
            </a:ln>
          </p:spPr>
          <p:txBody>
            <a:bodyPr wrap="none" rtlCol="0">
              <a:spAutoFit/>
            </a:bodyPr>
            <a:lstStyle/>
            <a:p>
              <a:r>
                <a:rPr lang="en-US" dirty="0">
                  <a:solidFill>
                    <a:schemeClr val="accent2"/>
                  </a:solidFill>
                </a:rPr>
                <a:t>118</a:t>
              </a:r>
            </a:p>
          </p:txBody>
        </p:sp>
      </p:grpSp>
      <p:grpSp>
        <p:nvGrpSpPr>
          <p:cNvPr id="18" name="Group 17">
            <a:extLst>
              <a:ext uri="{FF2B5EF4-FFF2-40B4-BE49-F238E27FC236}">
                <a16:creationId xmlns:a16="http://schemas.microsoft.com/office/drawing/2014/main" id="{59DFC5F8-6949-7988-8316-537237DC73B0}"/>
              </a:ext>
            </a:extLst>
          </p:cNvPr>
          <p:cNvGrpSpPr/>
          <p:nvPr/>
        </p:nvGrpSpPr>
        <p:grpSpPr>
          <a:xfrm>
            <a:off x="1739323" y="3809688"/>
            <a:ext cx="1199884" cy="606333"/>
            <a:chOff x="1739323" y="3809688"/>
            <a:chExt cx="1199884" cy="606333"/>
          </a:xfrm>
        </p:grpSpPr>
        <p:cxnSp>
          <p:nvCxnSpPr>
            <p:cNvPr id="19" name="Straight Connector 18">
              <a:extLst>
                <a:ext uri="{FF2B5EF4-FFF2-40B4-BE49-F238E27FC236}">
                  <a16:creationId xmlns:a16="http://schemas.microsoft.com/office/drawing/2014/main" id="{7D2E9E84-2DFA-4A57-EC45-6131CF0E1527}"/>
                </a:ext>
              </a:extLst>
            </p:cNvPr>
            <p:cNvCxnSpPr>
              <a:cxnSpLocks/>
              <a:stCxn id="85" idx="1"/>
              <a:endCxn id="82" idx="5"/>
            </p:cNvCxnSpPr>
            <p:nvPr/>
          </p:nvCxnSpPr>
          <p:spPr>
            <a:xfrm flipH="1" flipV="1">
              <a:off x="1739323" y="3809688"/>
              <a:ext cx="1199884" cy="35535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21A39B-A03E-8D17-9BB7-55EB3C220C4C}"/>
                </a:ext>
              </a:extLst>
            </p:cNvPr>
            <p:cNvSpPr txBox="1"/>
            <p:nvPr/>
          </p:nvSpPr>
          <p:spPr>
            <a:xfrm>
              <a:off x="1920523" y="4046689"/>
              <a:ext cx="579005" cy="369332"/>
            </a:xfrm>
            <a:prstGeom prst="rect">
              <a:avLst/>
            </a:prstGeom>
            <a:noFill/>
            <a:ln>
              <a:noFill/>
            </a:ln>
          </p:spPr>
          <p:txBody>
            <a:bodyPr wrap="square" rtlCol="0">
              <a:spAutoFit/>
            </a:bodyPr>
            <a:lstStyle/>
            <a:p>
              <a:r>
                <a:rPr lang="en-US" dirty="0">
                  <a:solidFill>
                    <a:schemeClr val="accent2"/>
                  </a:solidFill>
                </a:rPr>
                <a:t>111</a:t>
              </a:r>
            </a:p>
          </p:txBody>
        </p:sp>
      </p:grpSp>
      <p:grpSp>
        <p:nvGrpSpPr>
          <p:cNvPr id="21" name="Group 20">
            <a:extLst>
              <a:ext uri="{FF2B5EF4-FFF2-40B4-BE49-F238E27FC236}">
                <a16:creationId xmlns:a16="http://schemas.microsoft.com/office/drawing/2014/main" id="{34E76D45-C2A7-0311-6EBC-EC6ED923BC52}"/>
              </a:ext>
            </a:extLst>
          </p:cNvPr>
          <p:cNvGrpSpPr/>
          <p:nvPr/>
        </p:nvGrpSpPr>
        <p:grpSpPr>
          <a:xfrm>
            <a:off x="2650109" y="4540333"/>
            <a:ext cx="486113" cy="383780"/>
            <a:chOff x="2650109" y="4540333"/>
            <a:chExt cx="486113" cy="383780"/>
          </a:xfrm>
        </p:grpSpPr>
        <p:cxnSp>
          <p:nvCxnSpPr>
            <p:cNvPr id="22" name="Straight Connector 21">
              <a:extLst>
                <a:ext uri="{FF2B5EF4-FFF2-40B4-BE49-F238E27FC236}">
                  <a16:creationId xmlns:a16="http://schemas.microsoft.com/office/drawing/2014/main" id="{D9A5B32B-8359-88B9-76FA-D424A8FECD78}"/>
                </a:ext>
              </a:extLst>
            </p:cNvPr>
            <p:cNvCxnSpPr>
              <a:cxnSpLocks/>
              <a:stCxn id="85" idx="4"/>
              <a:endCxn id="88" idx="0"/>
            </p:cNvCxnSpPr>
            <p:nvPr/>
          </p:nvCxnSpPr>
          <p:spPr>
            <a:xfrm>
              <a:off x="3094658" y="4540333"/>
              <a:ext cx="41564" cy="3262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0820713-71F8-E754-713E-531900830311}"/>
                </a:ext>
              </a:extLst>
            </p:cNvPr>
            <p:cNvSpPr txBox="1"/>
            <p:nvPr/>
          </p:nvSpPr>
          <p:spPr>
            <a:xfrm>
              <a:off x="2650109" y="4554781"/>
              <a:ext cx="447558" cy="369332"/>
            </a:xfrm>
            <a:prstGeom prst="rect">
              <a:avLst/>
            </a:prstGeom>
            <a:noFill/>
            <a:ln>
              <a:noFill/>
            </a:ln>
          </p:spPr>
          <p:txBody>
            <a:bodyPr wrap="none" rtlCol="0">
              <a:spAutoFit/>
            </a:bodyPr>
            <a:lstStyle/>
            <a:p>
              <a:r>
                <a:rPr lang="en-US" dirty="0">
                  <a:solidFill>
                    <a:schemeClr val="accent2"/>
                  </a:solidFill>
                </a:rPr>
                <a:t>70</a:t>
              </a:r>
            </a:p>
          </p:txBody>
        </p:sp>
      </p:grpSp>
      <p:grpSp>
        <p:nvGrpSpPr>
          <p:cNvPr id="24" name="Group 23">
            <a:extLst>
              <a:ext uri="{FF2B5EF4-FFF2-40B4-BE49-F238E27FC236}">
                <a16:creationId xmlns:a16="http://schemas.microsoft.com/office/drawing/2014/main" id="{D7BFAD9C-98B2-5CF3-E096-881998368E79}"/>
              </a:ext>
            </a:extLst>
          </p:cNvPr>
          <p:cNvGrpSpPr/>
          <p:nvPr/>
        </p:nvGrpSpPr>
        <p:grpSpPr>
          <a:xfrm>
            <a:off x="2647098" y="5306292"/>
            <a:ext cx="489124" cy="452083"/>
            <a:chOff x="2647098" y="5306292"/>
            <a:chExt cx="489124" cy="452083"/>
          </a:xfrm>
        </p:grpSpPr>
        <p:cxnSp>
          <p:nvCxnSpPr>
            <p:cNvPr id="25" name="Straight Connector 24">
              <a:extLst>
                <a:ext uri="{FF2B5EF4-FFF2-40B4-BE49-F238E27FC236}">
                  <a16:creationId xmlns:a16="http://schemas.microsoft.com/office/drawing/2014/main" id="{71BAE8E0-8780-5725-DA27-1E1B2384C404}"/>
                </a:ext>
              </a:extLst>
            </p:cNvPr>
            <p:cNvCxnSpPr>
              <a:cxnSpLocks/>
              <a:stCxn id="88" idx="4"/>
              <a:endCxn id="91" idx="0"/>
            </p:cNvCxnSpPr>
            <p:nvPr/>
          </p:nvCxnSpPr>
          <p:spPr>
            <a:xfrm flipH="1">
              <a:off x="3094657" y="5306292"/>
              <a:ext cx="41565" cy="43315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4B7D79-4214-EEAA-D6F2-1C3A372FD841}"/>
                </a:ext>
              </a:extLst>
            </p:cNvPr>
            <p:cNvSpPr txBox="1"/>
            <p:nvPr/>
          </p:nvSpPr>
          <p:spPr>
            <a:xfrm>
              <a:off x="2647098" y="5389043"/>
              <a:ext cx="447558" cy="369332"/>
            </a:xfrm>
            <a:prstGeom prst="rect">
              <a:avLst/>
            </a:prstGeom>
            <a:noFill/>
            <a:ln>
              <a:noFill/>
            </a:ln>
          </p:spPr>
          <p:txBody>
            <a:bodyPr wrap="none" rtlCol="0">
              <a:spAutoFit/>
            </a:bodyPr>
            <a:lstStyle/>
            <a:p>
              <a:r>
                <a:rPr lang="en-US" dirty="0">
                  <a:solidFill>
                    <a:schemeClr val="accent2"/>
                  </a:solidFill>
                </a:rPr>
                <a:t>75</a:t>
              </a:r>
            </a:p>
          </p:txBody>
        </p:sp>
      </p:grpSp>
      <p:grpSp>
        <p:nvGrpSpPr>
          <p:cNvPr id="27" name="Group 26">
            <a:extLst>
              <a:ext uri="{FF2B5EF4-FFF2-40B4-BE49-F238E27FC236}">
                <a16:creationId xmlns:a16="http://schemas.microsoft.com/office/drawing/2014/main" id="{5AF62F86-E7D4-292E-444B-EDE5283293F5}"/>
              </a:ext>
            </a:extLst>
          </p:cNvPr>
          <p:cNvGrpSpPr/>
          <p:nvPr/>
        </p:nvGrpSpPr>
        <p:grpSpPr>
          <a:xfrm>
            <a:off x="3314496" y="5739448"/>
            <a:ext cx="1305995" cy="439679"/>
            <a:chOff x="3314496" y="5739448"/>
            <a:chExt cx="1305995" cy="439679"/>
          </a:xfrm>
        </p:grpSpPr>
        <p:cxnSp>
          <p:nvCxnSpPr>
            <p:cNvPr id="28" name="Straight Connector 27">
              <a:extLst>
                <a:ext uri="{FF2B5EF4-FFF2-40B4-BE49-F238E27FC236}">
                  <a16:creationId xmlns:a16="http://schemas.microsoft.com/office/drawing/2014/main" id="{97E355DF-508B-A7D9-1B9B-E5E0BDCBFA13}"/>
                </a:ext>
              </a:extLst>
            </p:cNvPr>
            <p:cNvCxnSpPr>
              <a:cxnSpLocks/>
              <a:stCxn id="109" idx="2"/>
              <a:endCxn id="91" idx="6"/>
            </p:cNvCxnSpPr>
            <p:nvPr/>
          </p:nvCxnSpPr>
          <p:spPr>
            <a:xfrm flipH="1" flipV="1">
              <a:off x="3314496" y="5959288"/>
              <a:ext cx="1305995" cy="219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B1F5445-445F-BC56-2A68-29F322F99906}"/>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accent2"/>
                  </a:solidFill>
                </a:rPr>
                <a:t>120</a:t>
              </a:r>
            </a:p>
          </p:txBody>
        </p:sp>
      </p:grpSp>
      <p:grpSp>
        <p:nvGrpSpPr>
          <p:cNvPr id="30" name="Group 29">
            <a:extLst>
              <a:ext uri="{FF2B5EF4-FFF2-40B4-BE49-F238E27FC236}">
                <a16:creationId xmlns:a16="http://schemas.microsoft.com/office/drawing/2014/main" id="{C8A341FB-92EF-8EF9-4DBA-B8A4C6642714}"/>
              </a:ext>
            </a:extLst>
          </p:cNvPr>
          <p:cNvGrpSpPr/>
          <p:nvPr/>
        </p:nvGrpSpPr>
        <p:grpSpPr>
          <a:xfrm>
            <a:off x="4175459" y="2458153"/>
            <a:ext cx="1626298" cy="413551"/>
            <a:chOff x="4175459" y="2458153"/>
            <a:chExt cx="1626298" cy="413551"/>
          </a:xfrm>
        </p:grpSpPr>
        <p:cxnSp>
          <p:nvCxnSpPr>
            <p:cNvPr id="31" name="Straight Connector 30">
              <a:extLst>
                <a:ext uri="{FF2B5EF4-FFF2-40B4-BE49-F238E27FC236}">
                  <a16:creationId xmlns:a16="http://schemas.microsoft.com/office/drawing/2014/main" id="{0B193D58-BFE3-66C1-23FF-79362D146174}"/>
                </a:ext>
              </a:extLst>
            </p:cNvPr>
            <p:cNvCxnSpPr>
              <a:cxnSpLocks/>
              <a:stCxn id="100" idx="2"/>
              <a:endCxn id="94" idx="6"/>
            </p:cNvCxnSpPr>
            <p:nvPr/>
          </p:nvCxnSpPr>
          <p:spPr>
            <a:xfrm flipH="1" flipV="1">
              <a:off x="4175459" y="2723263"/>
              <a:ext cx="1626298" cy="14844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5486D5A-1597-4834-E63A-B340EB000D62}"/>
                </a:ext>
              </a:extLst>
            </p:cNvPr>
            <p:cNvSpPr txBox="1"/>
            <p:nvPr/>
          </p:nvSpPr>
          <p:spPr>
            <a:xfrm>
              <a:off x="4849497" y="2458153"/>
              <a:ext cx="447558" cy="369332"/>
            </a:xfrm>
            <a:prstGeom prst="rect">
              <a:avLst/>
            </a:prstGeom>
            <a:noFill/>
            <a:ln>
              <a:noFill/>
            </a:ln>
          </p:spPr>
          <p:txBody>
            <a:bodyPr wrap="none" rtlCol="0">
              <a:spAutoFit/>
            </a:bodyPr>
            <a:lstStyle/>
            <a:p>
              <a:r>
                <a:rPr lang="en-US" dirty="0">
                  <a:solidFill>
                    <a:schemeClr val="accent2"/>
                  </a:solidFill>
                </a:rPr>
                <a:t>99</a:t>
              </a:r>
            </a:p>
          </p:txBody>
        </p:sp>
      </p:grpSp>
      <p:grpSp>
        <p:nvGrpSpPr>
          <p:cNvPr id="33" name="Group 32">
            <a:extLst>
              <a:ext uri="{FF2B5EF4-FFF2-40B4-BE49-F238E27FC236}">
                <a16:creationId xmlns:a16="http://schemas.microsoft.com/office/drawing/2014/main" id="{B3E5F89F-A5D4-4EFE-8B08-60F19901233E}"/>
              </a:ext>
            </a:extLst>
          </p:cNvPr>
          <p:cNvGrpSpPr/>
          <p:nvPr/>
        </p:nvGrpSpPr>
        <p:grpSpPr>
          <a:xfrm>
            <a:off x="3955620" y="2943102"/>
            <a:ext cx="734799" cy="550287"/>
            <a:chOff x="3955620" y="2943102"/>
            <a:chExt cx="734799" cy="550287"/>
          </a:xfrm>
        </p:grpSpPr>
        <p:cxnSp>
          <p:nvCxnSpPr>
            <p:cNvPr id="34" name="Straight Connector 33">
              <a:extLst>
                <a:ext uri="{FF2B5EF4-FFF2-40B4-BE49-F238E27FC236}">
                  <a16:creationId xmlns:a16="http://schemas.microsoft.com/office/drawing/2014/main" id="{62203078-7617-2818-BB4A-2CD776670F2F}"/>
                </a:ext>
              </a:extLst>
            </p:cNvPr>
            <p:cNvCxnSpPr>
              <a:cxnSpLocks/>
              <a:stCxn id="97" idx="1"/>
              <a:endCxn id="94" idx="4"/>
            </p:cNvCxnSpPr>
            <p:nvPr/>
          </p:nvCxnSpPr>
          <p:spPr>
            <a:xfrm flipH="1" flipV="1">
              <a:off x="3955620" y="2943102"/>
              <a:ext cx="349251" cy="55028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DE630EA-AAAA-587C-6D8C-5BA9DC70F0EB}"/>
                </a:ext>
              </a:extLst>
            </p:cNvPr>
            <p:cNvSpPr txBox="1"/>
            <p:nvPr/>
          </p:nvSpPr>
          <p:spPr>
            <a:xfrm>
              <a:off x="4242861" y="3002134"/>
              <a:ext cx="447558" cy="369332"/>
            </a:xfrm>
            <a:prstGeom prst="rect">
              <a:avLst/>
            </a:prstGeom>
            <a:noFill/>
            <a:ln>
              <a:noFill/>
            </a:ln>
          </p:spPr>
          <p:txBody>
            <a:bodyPr wrap="none" rtlCol="0">
              <a:spAutoFit/>
            </a:bodyPr>
            <a:lstStyle/>
            <a:p>
              <a:r>
                <a:rPr lang="en-US" dirty="0">
                  <a:solidFill>
                    <a:schemeClr val="accent2"/>
                  </a:solidFill>
                </a:rPr>
                <a:t>80</a:t>
              </a:r>
            </a:p>
          </p:txBody>
        </p:sp>
      </p:grpSp>
      <p:grpSp>
        <p:nvGrpSpPr>
          <p:cNvPr id="36" name="Group 35">
            <a:extLst>
              <a:ext uri="{FF2B5EF4-FFF2-40B4-BE49-F238E27FC236}">
                <a16:creationId xmlns:a16="http://schemas.microsoft.com/office/drawing/2014/main" id="{15FD1B7C-4562-81B0-419D-E8F1361C7E78}"/>
              </a:ext>
            </a:extLst>
          </p:cNvPr>
          <p:cNvGrpSpPr/>
          <p:nvPr/>
        </p:nvGrpSpPr>
        <p:grpSpPr>
          <a:xfrm>
            <a:off x="4615772" y="3804290"/>
            <a:ext cx="1470213" cy="700869"/>
            <a:chOff x="4615772" y="3804290"/>
            <a:chExt cx="1470213" cy="700869"/>
          </a:xfrm>
        </p:grpSpPr>
        <p:cxnSp>
          <p:nvCxnSpPr>
            <p:cNvPr id="37" name="Straight Connector 36">
              <a:extLst>
                <a:ext uri="{FF2B5EF4-FFF2-40B4-BE49-F238E27FC236}">
                  <a16:creationId xmlns:a16="http://schemas.microsoft.com/office/drawing/2014/main" id="{B2DC6A55-2EBE-56A3-7686-F9A7B7657601}"/>
                </a:ext>
              </a:extLst>
            </p:cNvPr>
            <p:cNvCxnSpPr>
              <a:cxnSpLocks/>
              <a:stCxn id="97" idx="5"/>
              <a:endCxn id="106" idx="1"/>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D4DCEF6-E4C6-4FB4-6598-9FB27F590C84}"/>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accent2"/>
                  </a:solidFill>
                </a:rPr>
                <a:t>97</a:t>
              </a:r>
            </a:p>
          </p:txBody>
        </p:sp>
      </p:grpSp>
      <p:grpSp>
        <p:nvGrpSpPr>
          <p:cNvPr id="39" name="Group 38">
            <a:extLst>
              <a:ext uri="{FF2B5EF4-FFF2-40B4-BE49-F238E27FC236}">
                <a16:creationId xmlns:a16="http://schemas.microsoft.com/office/drawing/2014/main" id="{4A75E212-7C8E-3613-D23A-F30B48B7F472}"/>
              </a:ext>
            </a:extLst>
          </p:cNvPr>
          <p:cNvGrpSpPr/>
          <p:nvPr/>
        </p:nvGrpSpPr>
        <p:grpSpPr>
          <a:xfrm>
            <a:off x="4070864" y="3868679"/>
            <a:ext cx="769467" cy="2090608"/>
            <a:chOff x="4070864" y="3868679"/>
            <a:chExt cx="769467" cy="2090608"/>
          </a:xfrm>
        </p:grpSpPr>
        <p:cxnSp>
          <p:nvCxnSpPr>
            <p:cNvPr id="40" name="Straight Connector 39">
              <a:extLst>
                <a:ext uri="{FF2B5EF4-FFF2-40B4-BE49-F238E27FC236}">
                  <a16:creationId xmlns:a16="http://schemas.microsoft.com/office/drawing/2014/main" id="{519C271A-CDE2-CFBF-7223-E0A1493CB5B8}"/>
                </a:ext>
              </a:extLst>
            </p:cNvPr>
            <p:cNvCxnSpPr>
              <a:cxnSpLocks/>
              <a:stCxn id="109" idx="0"/>
              <a:endCxn id="97" idx="4"/>
            </p:cNvCxnSpPr>
            <p:nvPr/>
          </p:nvCxnSpPr>
          <p:spPr>
            <a:xfrm flipH="1" flipV="1">
              <a:off x="4460322" y="3868679"/>
              <a:ext cx="380009" cy="209060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48C5717-4C37-FAAB-45A4-98569863C986}"/>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accent2"/>
                  </a:solidFill>
                </a:rPr>
                <a:t>146</a:t>
              </a:r>
            </a:p>
          </p:txBody>
        </p:sp>
      </p:grpSp>
      <p:grpSp>
        <p:nvGrpSpPr>
          <p:cNvPr id="42" name="Group 41">
            <a:extLst>
              <a:ext uri="{FF2B5EF4-FFF2-40B4-BE49-F238E27FC236}">
                <a16:creationId xmlns:a16="http://schemas.microsoft.com/office/drawing/2014/main" id="{FAD2E3C9-E1A5-C2DF-CBFE-C276A3253AE2}"/>
              </a:ext>
            </a:extLst>
          </p:cNvPr>
          <p:cNvGrpSpPr/>
          <p:nvPr/>
        </p:nvGrpSpPr>
        <p:grpSpPr>
          <a:xfrm>
            <a:off x="4995781" y="4695783"/>
            <a:ext cx="1090204" cy="1327893"/>
            <a:chOff x="4995781" y="4695783"/>
            <a:chExt cx="1090204" cy="1327893"/>
          </a:xfrm>
        </p:grpSpPr>
        <p:cxnSp>
          <p:nvCxnSpPr>
            <p:cNvPr id="43" name="Straight Connector 42">
              <a:extLst>
                <a:ext uri="{FF2B5EF4-FFF2-40B4-BE49-F238E27FC236}">
                  <a16:creationId xmlns:a16="http://schemas.microsoft.com/office/drawing/2014/main" id="{6AB06599-F1F0-CD53-0C84-F639118C95FE}"/>
                </a:ext>
              </a:extLst>
            </p:cNvPr>
            <p:cNvCxnSpPr>
              <a:cxnSpLocks/>
              <a:stCxn id="109" idx="7"/>
              <a:endCxn id="106" idx="3"/>
            </p:cNvCxnSpPr>
            <p:nvPr/>
          </p:nvCxnSpPr>
          <p:spPr>
            <a:xfrm flipV="1">
              <a:off x="4995781" y="4695783"/>
              <a:ext cx="1090204" cy="132789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01727D0-1676-F962-F70B-F11ADC8A4604}"/>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accent2"/>
                  </a:solidFill>
                </a:rPr>
                <a:t>138</a:t>
              </a:r>
            </a:p>
          </p:txBody>
        </p:sp>
      </p:grpSp>
      <p:grpSp>
        <p:nvGrpSpPr>
          <p:cNvPr id="45" name="Group 44">
            <a:extLst>
              <a:ext uri="{FF2B5EF4-FFF2-40B4-BE49-F238E27FC236}">
                <a16:creationId xmlns:a16="http://schemas.microsoft.com/office/drawing/2014/main" id="{3BE1BDD8-1024-D708-91D9-D08627EE0546}"/>
              </a:ext>
            </a:extLst>
          </p:cNvPr>
          <p:cNvGrpSpPr/>
          <p:nvPr/>
        </p:nvGrpSpPr>
        <p:grpSpPr>
          <a:xfrm>
            <a:off x="6461275" y="4540333"/>
            <a:ext cx="1269626" cy="804349"/>
            <a:chOff x="6461275" y="4540333"/>
            <a:chExt cx="1269626" cy="804349"/>
          </a:xfrm>
        </p:grpSpPr>
        <p:cxnSp>
          <p:nvCxnSpPr>
            <p:cNvPr id="46" name="Straight Connector 45">
              <a:extLst>
                <a:ext uri="{FF2B5EF4-FFF2-40B4-BE49-F238E27FC236}">
                  <a16:creationId xmlns:a16="http://schemas.microsoft.com/office/drawing/2014/main" id="{E6CF89FC-8111-5758-BEA2-2F84CD83AE07}"/>
                </a:ext>
              </a:extLst>
            </p:cNvPr>
            <p:cNvCxnSpPr>
              <a:cxnSpLocks/>
              <a:stCxn id="106" idx="6"/>
              <a:endCxn id="103" idx="1"/>
            </p:cNvCxnSpPr>
            <p:nvPr/>
          </p:nvCxnSpPr>
          <p:spPr>
            <a:xfrm>
              <a:off x="6461275" y="4540333"/>
              <a:ext cx="1269626" cy="66380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9ABD16F-E217-EB0D-DCC0-2B19C4A73036}"/>
                </a:ext>
              </a:extLst>
            </p:cNvPr>
            <p:cNvSpPr txBox="1"/>
            <p:nvPr/>
          </p:nvSpPr>
          <p:spPr>
            <a:xfrm>
              <a:off x="6855151" y="4975350"/>
              <a:ext cx="579005" cy="369332"/>
            </a:xfrm>
            <a:prstGeom prst="rect">
              <a:avLst/>
            </a:prstGeom>
            <a:noFill/>
            <a:ln>
              <a:noFill/>
            </a:ln>
          </p:spPr>
          <p:txBody>
            <a:bodyPr wrap="none" rtlCol="0">
              <a:spAutoFit/>
            </a:bodyPr>
            <a:lstStyle/>
            <a:p>
              <a:r>
                <a:rPr lang="en-US" dirty="0">
                  <a:solidFill>
                    <a:schemeClr val="accent2"/>
                  </a:solidFill>
                </a:rPr>
                <a:t>101</a:t>
              </a:r>
            </a:p>
          </p:txBody>
        </p:sp>
      </p:grpSp>
      <p:grpSp>
        <p:nvGrpSpPr>
          <p:cNvPr id="48" name="Group 47">
            <a:extLst>
              <a:ext uri="{FF2B5EF4-FFF2-40B4-BE49-F238E27FC236}">
                <a16:creationId xmlns:a16="http://schemas.microsoft.com/office/drawing/2014/main" id="{6081C4D2-DAD4-C00A-E7EE-2D9849A7881A}"/>
              </a:ext>
            </a:extLst>
          </p:cNvPr>
          <p:cNvGrpSpPr/>
          <p:nvPr/>
        </p:nvGrpSpPr>
        <p:grpSpPr>
          <a:xfrm>
            <a:off x="6177047" y="3027154"/>
            <a:ext cx="1553854" cy="2176980"/>
            <a:chOff x="6177047" y="3027154"/>
            <a:chExt cx="1553854" cy="2176980"/>
          </a:xfrm>
        </p:grpSpPr>
        <p:cxnSp>
          <p:nvCxnSpPr>
            <p:cNvPr id="49" name="Straight Connector 48">
              <a:extLst>
                <a:ext uri="{FF2B5EF4-FFF2-40B4-BE49-F238E27FC236}">
                  <a16:creationId xmlns:a16="http://schemas.microsoft.com/office/drawing/2014/main" id="{211FC640-FC7C-77C0-3E84-88F42974252B}"/>
                </a:ext>
              </a:extLst>
            </p:cNvPr>
            <p:cNvCxnSpPr>
              <a:cxnSpLocks/>
              <a:stCxn id="100" idx="5"/>
              <a:endCxn id="103" idx="1"/>
            </p:cNvCxnSpPr>
            <p:nvPr/>
          </p:nvCxnSpPr>
          <p:spPr>
            <a:xfrm>
              <a:off x="6177047" y="3027154"/>
              <a:ext cx="1553854" cy="21769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3A876A9-E045-94D6-9C36-10502AD65975}"/>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accent2"/>
                  </a:solidFill>
                </a:rPr>
                <a:t>211</a:t>
              </a:r>
            </a:p>
          </p:txBody>
        </p:sp>
      </p:grpSp>
      <p:grpSp>
        <p:nvGrpSpPr>
          <p:cNvPr id="51" name="Group 50">
            <a:extLst>
              <a:ext uri="{FF2B5EF4-FFF2-40B4-BE49-F238E27FC236}">
                <a16:creationId xmlns:a16="http://schemas.microsoft.com/office/drawing/2014/main" id="{E903222E-5C8E-3282-91E7-8678973DBB74}"/>
              </a:ext>
            </a:extLst>
          </p:cNvPr>
          <p:cNvGrpSpPr/>
          <p:nvPr/>
        </p:nvGrpSpPr>
        <p:grpSpPr>
          <a:xfrm>
            <a:off x="8106191" y="4793966"/>
            <a:ext cx="782959" cy="565619"/>
            <a:chOff x="8106191" y="4793966"/>
            <a:chExt cx="782959" cy="565619"/>
          </a:xfrm>
        </p:grpSpPr>
        <p:cxnSp>
          <p:nvCxnSpPr>
            <p:cNvPr id="52" name="Straight Connector 51">
              <a:extLst>
                <a:ext uri="{FF2B5EF4-FFF2-40B4-BE49-F238E27FC236}">
                  <a16:creationId xmlns:a16="http://schemas.microsoft.com/office/drawing/2014/main" id="{4A0B595C-0AD4-B8C5-83B0-2336BA095D36}"/>
                </a:ext>
              </a:extLst>
            </p:cNvPr>
            <p:cNvCxnSpPr>
              <a:cxnSpLocks/>
              <a:stCxn id="127" idx="3"/>
              <a:endCxn id="103" idx="6"/>
            </p:cNvCxnSpPr>
            <p:nvPr/>
          </p:nvCxnSpPr>
          <p:spPr>
            <a:xfrm flipH="1">
              <a:off x="8106191" y="4990541"/>
              <a:ext cx="782959" cy="3690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0B55CEF-554C-73C3-001E-DDC6EBF31DF7}"/>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accent2"/>
                  </a:solidFill>
                </a:rPr>
                <a:t>85</a:t>
              </a:r>
            </a:p>
          </p:txBody>
        </p:sp>
      </p:grpSp>
      <p:grpSp>
        <p:nvGrpSpPr>
          <p:cNvPr id="54" name="Group 53">
            <a:extLst>
              <a:ext uri="{FF2B5EF4-FFF2-40B4-BE49-F238E27FC236}">
                <a16:creationId xmlns:a16="http://schemas.microsoft.com/office/drawing/2014/main" id="{73CD1A95-84A1-38EE-4EFA-9930C99C2956}"/>
              </a:ext>
            </a:extLst>
          </p:cNvPr>
          <p:cNvGrpSpPr/>
          <p:nvPr/>
        </p:nvGrpSpPr>
        <p:grpSpPr>
          <a:xfrm>
            <a:off x="7507122" y="5579424"/>
            <a:ext cx="581609" cy="771484"/>
            <a:chOff x="7507122" y="5579424"/>
            <a:chExt cx="581609" cy="771484"/>
          </a:xfrm>
        </p:grpSpPr>
        <p:cxnSp>
          <p:nvCxnSpPr>
            <p:cNvPr id="55" name="Straight Connector 54">
              <a:extLst>
                <a:ext uri="{FF2B5EF4-FFF2-40B4-BE49-F238E27FC236}">
                  <a16:creationId xmlns:a16="http://schemas.microsoft.com/office/drawing/2014/main" id="{60A3BC1B-4ABE-BD56-30BC-57D155A92885}"/>
                </a:ext>
              </a:extLst>
            </p:cNvPr>
            <p:cNvCxnSpPr>
              <a:cxnSpLocks/>
              <a:stCxn id="103" idx="4"/>
              <a:endCxn id="112" idx="7"/>
            </p:cNvCxnSpPr>
            <p:nvPr/>
          </p:nvCxnSpPr>
          <p:spPr>
            <a:xfrm flipH="1">
              <a:off x="7507122" y="5579424"/>
              <a:ext cx="379230" cy="7491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9E704F0-34C3-9A11-9962-46163FD33255}"/>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accent2"/>
                  </a:solidFill>
                </a:rPr>
                <a:t>90</a:t>
              </a:r>
            </a:p>
          </p:txBody>
        </p:sp>
      </p:grpSp>
      <p:grpSp>
        <p:nvGrpSpPr>
          <p:cNvPr id="57" name="Group 56">
            <a:extLst>
              <a:ext uri="{FF2B5EF4-FFF2-40B4-BE49-F238E27FC236}">
                <a16:creationId xmlns:a16="http://schemas.microsoft.com/office/drawing/2014/main" id="{BDADFBD9-3A47-BDE1-05E3-46F65E63699B}"/>
              </a:ext>
            </a:extLst>
          </p:cNvPr>
          <p:cNvGrpSpPr/>
          <p:nvPr/>
        </p:nvGrpSpPr>
        <p:grpSpPr>
          <a:xfrm>
            <a:off x="9264440" y="4494974"/>
            <a:ext cx="1068375" cy="369332"/>
            <a:chOff x="9264440" y="4494974"/>
            <a:chExt cx="1068375" cy="369332"/>
          </a:xfrm>
        </p:grpSpPr>
        <p:cxnSp>
          <p:nvCxnSpPr>
            <p:cNvPr id="58" name="Straight Connector 57">
              <a:extLst>
                <a:ext uri="{FF2B5EF4-FFF2-40B4-BE49-F238E27FC236}">
                  <a16:creationId xmlns:a16="http://schemas.microsoft.com/office/drawing/2014/main" id="{690D347B-2407-EBFC-2028-309A33B051F4}"/>
                </a:ext>
              </a:extLst>
            </p:cNvPr>
            <p:cNvCxnSpPr>
              <a:cxnSpLocks/>
              <a:stCxn id="124" idx="2"/>
              <a:endCxn id="127" idx="6"/>
            </p:cNvCxnSpPr>
            <p:nvPr/>
          </p:nvCxnSpPr>
          <p:spPr>
            <a:xfrm flipH="1">
              <a:off x="9264440" y="4835091"/>
              <a:ext cx="1068375"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9A5ED5-2F7D-B67E-5E34-C85403D73A04}"/>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accent2"/>
                  </a:solidFill>
                </a:rPr>
                <a:t>98</a:t>
              </a:r>
            </a:p>
          </p:txBody>
        </p:sp>
      </p:grpSp>
      <p:grpSp>
        <p:nvGrpSpPr>
          <p:cNvPr id="60" name="Group 59">
            <a:extLst>
              <a:ext uri="{FF2B5EF4-FFF2-40B4-BE49-F238E27FC236}">
                <a16:creationId xmlns:a16="http://schemas.microsoft.com/office/drawing/2014/main" id="{D1CF7217-73AB-34C0-71CA-086541B5C6EA}"/>
              </a:ext>
            </a:extLst>
          </p:cNvPr>
          <p:cNvGrpSpPr/>
          <p:nvPr/>
        </p:nvGrpSpPr>
        <p:grpSpPr>
          <a:xfrm>
            <a:off x="8183382" y="1020464"/>
            <a:ext cx="972559" cy="532008"/>
            <a:chOff x="8183382" y="1020464"/>
            <a:chExt cx="972559" cy="532008"/>
          </a:xfrm>
        </p:grpSpPr>
        <p:cxnSp>
          <p:nvCxnSpPr>
            <p:cNvPr id="61" name="Straight Connector 60">
              <a:extLst>
                <a:ext uri="{FF2B5EF4-FFF2-40B4-BE49-F238E27FC236}">
                  <a16:creationId xmlns:a16="http://schemas.microsoft.com/office/drawing/2014/main" id="{2E855E55-8EDD-6F39-58DB-B1553349DAE3}"/>
                </a:ext>
              </a:extLst>
            </p:cNvPr>
            <p:cNvCxnSpPr>
              <a:cxnSpLocks/>
              <a:stCxn id="115" idx="6"/>
              <a:endCxn id="118" idx="1"/>
            </p:cNvCxnSpPr>
            <p:nvPr/>
          </p:nvCxnSpPr>
          <p:spPr>
            <a:xfrm>
              <a:off x="8183382" y="1129989"/>
              <a:ext cx="972559" cy="42248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48EEB25-7C1E-6BB2-5F4C-D569C497BF09}"/>
                </a:ext>
              </a:extLst>
            </p:cNvPr>
            <p:cNvSpPr txBox="1"/>
            <p:nvPr/>
          </p:nvSpPr>
          <p:spPr>
            <a:xfrm>
              <a:off x="8630940" y="1020464"/>
              <a:ext cx="447558" cy="369332"/>
            </a:xfrm>
            <a:prstGeom prst="rect">
              <a:avLst/>
            </a:prstGeom>
            <a:noFill/>
            <a:ln>
              <a:noFill/>
            </a:ln>
          </p:spPr>
          <p:txBody>
            <a:bodyPr wrap="none" rtlCol="0">
              <a:spAutoFit/>
            </a:bodyPr>
            <a:lstStyle/>
            <a:p>
              <a:r>
                <a:rPr lang="en-US" dirty="0">
                  <a:solidFill>
                    <a:schemeClr val="accent2"/>
                  </a:solidFill>
                </a:rPr>
                <a:t>87</a:t>
              </a:r>
            </a:p>
          </p:txBody>
        </p:sp>
      </p:grpSp>
      <p:grpSp>
        <p:nvGrpSpPr>
          <p:cNvPr id="63" name="Group 62">
            <a:extLst>
              <a:ext uri="{FF2B5EF4-FFF2-40B4-BE49-F238E27FC236}">
                <a16:creationId xmlns:a16="http://schemas.microsoft.com/office/drawing/2014/main" id="{50477612-CBDF-B5D4-FB14-D6FBC3309328}"/>
              </a:ext>
            </a:extLst>
          </p:cNvPr>
          <p:cNvGrpSpPr/>
          <p:nvPr/>
        </p:nvGrpSpPr>
        <p:grpSpPr>
          <a:xfrm>
            <a:off x="9466842" y="1863373"/>
            <a:ext cx="779343" cy="924278"/>
            <a:chOff x="9466842" y="1863373"/>
            <a:chExt cx="779343" cy="924278"/>
          </a:xfrm>
        </p:grpSpPr>
        <p:cxnSp>
          <p:nvCxnSpPr>
            <p:cNvPr id="64" name="Straight Connector 63">
              <a:extLst>
                <a:ext uri="{FF2B5EF4-FFF2-40B4-BE49-F238E27FC236}">
                  <a16:creationId xmlns:a16="http://schemas.microsoft.com/office/drawing/2014/main" id="{8558B00E-E897-6CF3-0601-9D46FC8D59E1}"/>
                </a:ext>
              </a:extLst>
            </p:cNvPr>
            <p:cNvCxnSpPr>
              <a:cxnSpLocks/>
              <a:stCxn id="118" idx="5"/>
              <a:endCxn id="130" idx="1"/>
            </p:cNvCxnSpPr>
            <p:nvPr/>
          </p:nvCxnSpPr>
          <p:spPr>
            <a:xfrm>
              <a:off x="9466842" y="1863373"/>
              <a:ext cx="490683" cy="92427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9160F09-FE1D-7520-35DF-5019806CFC4B}"/>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accent2"/>
                  </a:solidFill>
                </a:rPr>
                <a:t>92</a:t>
              </a:r>
            </a:p>
          </p:txBody>
        </p:sp>
      </p:grpSp>
      <p:grpSp>
        <p:nvGrpSpPr>
          <p:cNvPr id="66" name="Group 65">
            <a:extLst>
              <a:ext uri="{FF2B5EF4-FFF2-40B4-BE49-F238E27FC236}">
                <a16:creationId xmlns:a16="http://schemas.microsoft.com/office/drawing/2014/main" id="{F7EE839F-73D3-C6FD-586A-B3FC9FD2DBB2}"/>
              </a:ext>
            </a:extLst>
          </p:cNvPr>
          <p:cNvGrpSpPr/>
          <p:nvPr/>
        </p:nvGrpSpPr>
        <p:grpSpPr>
          <a:xfrm>
            <a:off x="9200051" y="3162941"/>
            <a:ext cx="1022844" cy="1516699"/>
            <a:chOff x="9200051" y="3162941"/>
            <a:chExt cx="1022844" cy="1516699"/>
          </a:xfrm>
        </p:grpSpPr>
        <p:cxnSp>
          <p:nvCxnSpPr>
            <p:cNvPr id="67" name="Straight Connector 66">
              <a:extLst>
                <a:ext uri="{FF2B5EF4-FFF2-40B4-BE49-F238E27FC236}">
                  <a16:creationId xmlns:a16="http://schemas.microsoft.com/office/drawing/2014/main" id="{52F5598E-148E-E202-645B-A5BF31E21DB9}"/>
                </a:ext>
              </a:extLst>
            </p:cNvPr>
            <p:cNvCxnSpPr>
              <a:cxnSpLocks/>
              <a:stCxn id="130" idx="4"/>
              <a:endCxn id="127" idx="7"/>
            </p:cNvCxnSpPr>
            <p:nvPr/>
          </p:nvCxnSpPr>
          <p:spPr>
            <a:xfrm flipH="1">
              <a:off x="9200051" y="3162941"/>
              <a:ext cx="912925" cy="15166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2FAF33F-A92C-6D78-5F41-54CBFE652676}"/>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accent2"/>
                  </a:solidFill>
                </a:rPr>
                <a:t>142</a:t>
              </a:r>
            </a:p>
          </p:txBody>
        </p:sp>
      </p:grpSp>
      <p:grpSp>
        <p:nvGrpSpPr>
          <p:cNvPr id="69" name="Group 68">
            <a:extLst>
              <a:ext uri="{FF2B5EF4-FFF2-40B4-BE49-F238E27FC236}">
                <a16:creationId xmlns:a16="http://schemas.microsoft.com/office/drawing/2014/main" id="{F894B67E-AFE7-507B-C11A-3DC6421066DD}"/>
              </a:ext>
            </a:extLst>
          </p:cNvPr>
          <p:cNvGrpSpPr/>
          <p:nvPr/>
        </p:nvGrpSpPr>
        <p:grpSpPr>
          <a:xfrm>
            <a:off x="10708105" y="4990541"/>
            <a:ext cx="771565" cy="834014"/>
            <a:chOff x="10708105" y="4990541"/>
            <a:chExt cx="771565" cy="834014"/>
          </a:xfrm>
        </p:grpSpPr>
        <p:cxnSp>
          <p:nvCxnSpPr>
            <p:cNvPr id="70" name="Straight Connector 69">
              <a:extLst>
                <a:ext uri="{FF2B5EF4-FFF2-40B4-BE49-F238E27FC236}">
                  <a16:creationId xmlns:a16="http://schemas.microsoft.com/office/drawing/2014/main" id="{6C529F86-8BD1-06F0-3083-EA97B6D0AC02}"/>
                </a:ext>
              </a:extLst>
            </p:cNvPr>
            <p:cNvCxnSpPr>
              <a:cxnSpLocks/>
              <a:stCxn id="124" idx="5"/>
              <a:endCxn id="121" idx="0"/>
            </p:cNvCxnSpPr>
            <p:nvPr/>
          </p:nvCxnSpPr>
          <p:spPr>
            <a:xfrm>
              <a:off x="10708105" y="4990541"/>
              <a:ext cx="463955" cy="83401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EBDD2AA-F62A-9413-A594-1500210178B0}"/>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accent2"/>
                  </a:solidFill>
                </a:rPr>
                <a:t>86</a:t>
              </a:r>
            </a:p>
          </p:txBody>
        </p:sp>
      </p:grpSp>
      <p:grpSp>
        <p:nvGrpSpPr>
          <p:cNvPr id="72" name="Group 71">
            <a:extLst>
              <a:ext uri="{FF2B5EF4-FFF2-40B4-BE49-F238E27FC236}">
                <a16:creationId xmlns:a16="http://schemas.microsoft.com/office/drawing/2014/main" id="{5C1535AA-203E-9CC7-76F3-D669015CB40A}"/>
              </a:ext>
            </a:extLst>
          </p:cNvPr>
          <p:cNvGrpSpPr/>
          <p:nvPr/>
        </p:nvGrpSpPr>
        <p:grpSpPr>
          <a:xfrm>
            <a:off x="2162940" y="118084"/>
            <a:ext cx="1493192" cy="509183"/>
            <a:chOff x="2162940" y="118084"/>
            <a:chExt cx="1493192" cy="509183"/>
          </a:xfrm>
        </p:grpSpPr>
        <p:sp>
          <p:nvSpPr>
            <p:cNvPr id="73" name="Oval 72">
              <a:extLst>
                <a:ext uri="{FF2B5EF4-FFF2-40B4-BE49-F238E27FC236}">
                  <a16:creationId xmlns:a16="http://schemas.microsoft.com/office/drawing/2014/main" id="{AE5A1438-6F71-EF58-771D-FC927E7714DC}"/>
                </a:ext>
              </a:extLst>
            </p:cNvPr>
            <p:cNvSpPr/>
            <p:nvPr/>
          </p:nvSpPr>
          <p:spPr>
            <a:xfrm>
              <a:off x="2162940" y="18758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4" name="Rectangle 73">
              <a:extLst>
                <a:ext uri="{FF2B5EF4-FFF2-40B4-BE49-F238E27FC236}">
                  <a16:creationId xmlns:a16="http://schemas.microsoft.com/office/drawing/2014/main" id="{9546BD8D-37A0-DB01-3099-9BD8F0437D82}"/>
                </a:ext>
              </a:extLst>
            </p:cNvPr>
            <p:cNvSpPr/>
            <p:nvPr/>
          </p:nvSpPr>
          <p:spPr>
            <a:xfrm>
              <a:off x="2574746" y="118084"/>
              <a:ext cx="108138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grpSp>
      <p:grpSp>
        <p:nvGrpSpPr>
          <p:cNvPr id="75" name="Group 74">
            <a:extLst>
              <a:ext uri="{FF2B5EF4-FFF2-40B4-BE49-F238E27FC236}">
                <a16:creationId xmlns:a16="http://schemas.microsoft.com/office/drawing/2014/main" id="{AA31E852-A45A-9226-12DC-08A8D7737273}"/>
              </a:ext>
            </a:extLst>
          </p:cNvPr>
          <p:cNvGrpSpPr/>
          <p:nvPr/>
        </p:nvGrpSpPr>
        <p:grpSpPr>
          <a:xfrm>
            <a:off x="569517" y="709168"/>
            <a:ext cx="1522171" cy="733189"/>
            <a:chOff x="569517" y="709168"/>
            <a:chExt cx="1522171" cy="733189"/>
          </a:xfrm>
        </p:grpSpPr>
        <p:sp>
          <p:nvSpPr>
            <p:cNvPr id="76" name="Oval 75">
              <a:extLst>
                <a:ext uri="{FF2B5EF4-FFF2-40B4-BE49-F238E27FC236}">
                  <a16:creationId xmlns:a16="http://schemas.microsoft.com/office/drawing/2014/main" id="{D89E6947-22BC-E34C-9D3E-BA7F9F4EE53D}"/>
                </a:ext>
              </a:extLst>
            </p:cNvPr>
            <p:cNvSpPr/>
            <p:nvPr/>
          </p:nvSpPr>
          <p:spPr>
            <a:xfrm>
              <a:off x="1652009" y="1002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7" name="Rectangle 76">
              <a:extLst>
                <a:ext uri="{FF2B5EF4-FFF2-40B4-BE49-F238E27FC236}">
                  <a16:creationId xmlns:a16="http://schemas.microsoft.com/office/drawing/2014/main" id="{F0926C1C-F43A-4AE3-62C8-E1DD1FB8DD19}"/>
                </a:ext>
              </a:extLst>
            </p:cNvPr>
            <p:cNvSpPr/>
            <p:nvPr/>
          </p:nvSpPr>
          <p:spPr>
            <a:xfrm>
              <a:off x="569517" y="709168"/>
              <a:ext cx="125226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Coruscant</a:t>
              </a:r>
              <a:endParaRPr lang="en-US" dirty="0">
                <a:solidFill>
                  <a:schemeClr val="accent2"/>
                </a:solidFill>
                <a:effectLst/>
                <a:latin typeface="Helvetica Neue" panose="02000503000000020004" pitchFamily="2" charset="0"/>
              </a:endParaRPr>
            </a:p>
          </p:txBody>
        </p:sp>
      </p:grpSp>
      <p:grpSp>
        <p:nvGrpSpPr>
          <p:cNvPr id="78" name="Group 77">
            <a:extLst>
              <a:ext uri="{FF2B5EF4-FFF2-40B4-BE49-F238E27FC236}">
                <a16:creationId xmlns:a16="http://schemas.microsoft.com/office/drawing/2014/main" id="{A590A15C-29CB-EF25-A1AF-8AE0DA4A5289}"/>
              </a:ext>
            </a:extLst>
          </p:cNvPr>
          <p:cNvGrpSpPr/>
          <p:nvPr/>
        </p:nvGrpSpPr>
        <p:grpSpPr>
          <a:xfrm>
            <a:off x="319177" y="1797206"/>
            <a:ext cx="1484535" cy="499679"/>
            <a:chOff x="319177" y="1797206"/>
            <a:chExt cx="1484535" cy="499679"/>
          </a:xfrm>
        </p:grpSpPr>
        <p:sp>
          <p:nvSpPr>
            <p:cNvPr id="79" name="Oval 78">
              <a:extLst>
                <a:ext uri="{FF2B5EF4-FFF2-40B4-BE49-F238E27FC236}">
                  <a16:creationId xmlns:a16="http://schemas.microsoft.com/office/drawing/2014/main" id="{B7EDE090-20EE-2BBB-43EC-BCCAF6B67CCA}"/>
                </a:ext>
              </a:extLst>
            </p:cNvPr>
            <p:cNvSpPr/>
            <p:nvPr/>
          </p:nvSpPr>
          <p:spPr>
            <a:xfrm>
              <a:off x="1364033" y="1857206"/>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0" name="Rectangle 79">
              <a:extLst>
                <a:ext uri="{FF2B5EF4-FFF2-40B4-BE49-F238E27FC236}">
                  <a16:creationId xmlns:a16="http://schemas.microsoft.com/office/drawing/2014/main" id="{872C5F64-FAEF-489B-DC32-98553D20B45F}"/>
                </a:ext>
              </a:extLst>
            </p:cNvPr>
            <p:cNvSpPr/>
            <p:nvPr/>
          </p:nvSpPr>
          <p:spPr>
            <a:xfrm>
              <a:off x="319177" y="17972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grpSp>
      <p:grpSp>
        <p:nvGrpSpPr>
          <p:cNvPr id="81" name="Group 80">
            <a:extLst>
              <a:ext uri="{FF2B5EF4-FFF2-40B4-BE49-F238E27FC236}">
                <a16:creationId xmlns:a16="http://schemas.microsoft.com/office/drawing/2014/main" id="{8CF8484D-D9ED-C5CB-C2C1-B924F7C3FA7D}"/>
              </a:ext>
            </a:extLst>
          </p:cNvPr>
          <p:cNvGrpSpPr/>
          <p:nvPr/>
        </p:nvGrpSpPr>
        <p:grpSpPr>
          <a:xfrm>
            <a:off x="360669" y="3434398"/>
            <a:ext cx="1443043" cy="670082"/>
            <a:chOff x="360669" y="3434398"/>
            <a:chExt cx="1443043" cy="670082"/>
          </a:xfrm>
        </p:grpSpPr>
        <p:sp>
          <p:nvSpPr>
            <p:cNvPr id="82" name="Oval 81">
              <a:extLst>
                <a:ext uri="{FF2B5EF4-FFF2-40B4-BE49-F238E27FC236}">
                  <a16:creationId xmlns:a16="http://schemas.microsoft.com/office/drawing/2014/main" id="{384932A0-52E9-FBBD-EC33-501FF512FCAA}"/>
                </a:ext>
              </a:extLst>
            </p:cNvPr>
            <p:cNvSpPr/>
            <p:nvPr/>
          </p:nvSpPr>
          <p:spPr>
            <a:xfrm>
              <a:off x="1364033" y="343439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3" name="Rectangle 82">
              <a:extLst>
                <a:ext uri="{FF2B5EF4-FFF2-40B4-BE49-F238E27FC236}">
                  <a16:creationId xmlns:a16="http://schemas.microsoft.com/office/drawing/2014/main" id="{596D3C0A-ABAE-9300-61AC-A6AC0798C4DA}"/>
                </a:ext>
              </a:extLst>
            </p:cNvPr>
            <p:cNvSpPr/>
            <p:nvPr/>
          </p:nvSpPr>
          <p:spPr>
            <a:xfrm>
              <a:off x="360669" y="3735148"/>
              <a:ext cx="1056700"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Tatooine</a:t>
              </a:r>
              <a:endParaRPr lang="en-US" dirty="0">
                <a:solidFill>
                  <a:schemeClr val="accent2"/>
                </a:solidFill>
                <a:effectLst/>
                <a:latin typeface="Helvetica Neue" panose="02000503000000020004" pitchFamily="2" charset="0"/>
              </a:endParaRPr>
            </a:p>
          </p:txBody>
        </p:sp>
      </p:grpSp>
      <p:grpSp>
        <p:nvGrpSpPr>
          <p:cNvPr id="84" name="Group 83">
            <a:extLst>
              <a:ext uri="{FF2B5EF4-FFF2-40B4-BE49-F238E27FC236}">
                <a16:creationId xmlns:a16="http://schemas.microsoft.com/office/drawing/2014/main" id="{9A94661A-612E-4199-4160-BA3D6438BD20}"/>
              </a:ext>
            </a:extLst>
          </p:cNvPr>
          <p:cNvGrpSpPr/>
          <p:nvPr/>
        </p:nvGrpSpPr>
        <p:grpSpPr>
          <a:xfrm>
            <a:off x="2807076" y="3757448"/>
            <a:ext cx="1433406" cy="782885"/>
            <a:chOff x="2807076" y="3757448"/>
            <a:chExt cx="1433406" cy="782885"/>
          </a:xfrm>
        </p:grpSpPr>
        <p:sp>
          <p:nvSpPr>
            <p:cNvPr id="85" name="Oval 84">
              <a:extLst>
                <a:ext uri="{FF2B5EF4-FFF2-40B4-BE49-F238E27FC236}">
                  <a16:creationId xmlns:a16="http://schemas.microsoft.com/office/drawing/2014/main" id="{FD24D80A-E78C-6761-5084-67E759B5A3ED}"/>
                </a:ext>
              </a:extLst>
            </p:cNvPr>
            <p:cNvSpPr/>
            <p:nvPr/>
          </p:nvSpPr>
          <p:spPr>
            <a:xfrm>
              <a:off x="2874818" y="410065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6" name="Rectangle 85">
              <a:extLst>
                <a:ext uri="{FF2B5EF4-FFF2-40B4-BE49-F238E27FC236}">
                  <a16:creationId xmlns:a16="http://schemas.microsoft.com/office/drawing/2014/main" id="{1AE62165-4FDF-95EC-387A-C5A7A0B83CB9}"/>
                </a:ext>
              </a:extLst>
            </p:cNvPr>
            <p:cNvSpPr/>
            <p:nvPr/>
          </p:nvSpPr>
          <p:spPr>
            <a:xfrm>
              <a:off x="2807076" y="3757448"/>
              <a:ext cx="143340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Lotho</a:t>
              </a:r>
              <a:r>
                <a:rPr lang="en-US" dirty="0">
                  <a:solidFill>
                    <a:schemeClr val="accent2"/>
                  </a:solidFill>
                  <a:latin typeface="Helvetica Neue" panose="02000503000000020004" pitchFamily="2" charset="0"/>
                </a:rPr>
                <a:t> Minor</a:t>
              </a:r>
              <a:endParaRPr lang="en-US" dirty="0">
                <a:solidFill>
                  <a:schemeClr val="accent2"/>
                </a:solidFill>
                <a:effectLst/>
                <a:latin typeface="Helvetica Neue" panose="02000503000000020004" pitchFamily="2" charset="0"/>
              </a:endParaRPr>
            </a:p>
          </p:txBody>
        </p:sp>
      </p:grpSp>
      <p:grpSp>
        <p:nvGrpSpPr>
          <p:cNvPr id="87" name="Group 86">
            <a:extLst>
              <a:ext uri="{FF2B5EF4-FFF2-40B4-BE49-F238E27FC236}">
                <a16:creationId xmlns:a16="http://schemas.microsoft.com/office/drawing/2014/main" id="{40B4EAEF-E491-4F8A-886C-E88880FF1927}"/>
              </a:ext>
            </a:extLst>
          </p:cNvPr>
          <p:cNvGrpSpPr/>
          <p:nvPr/>
        </p:nvGrpSpPr>
        <p:grpSpPr>
          <a:xfrm>
            <a:off x="1671618" y="4805763"/>
            <a:ext cx="1684443" cy="500529"/>
            <a:chOff x="1671618" y="4805763"/>
            <a:chExt cx="1684443" cy="500529"/>
          </a:xfrm>
        </p:grpSpPr>
        <p:sp>
          <p:nvSpPr>
            <p:cNvPr id="88" name="Oval 87">
              <a:extLst>
                <a:ext uri="{FF2B5EF4-FFF2-40B4-BE49-F238E27FC236}">
                  <a16:creationId xmlns:a16="http://schemas.microsoft.com/office/drawing/2014/main" id="{435755CB-F556-0DCA-5DAE-51B8D39B6081}"/>
                </a:ext>
              </a:extLst>
            </p:cNvPr>
            <p:cNvSpPr/>
            <p:nvPr/>
          </p:nvSpPr>
          <p:spPr>
            <a:xfrm>
              <a:off x="2916382" y="486661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9" name="Rectangle 88">
              <a:extLst>
                <a:ext uri="{FF2B5EF4-FFF2-40B4-BE49-F238E27FC236}">
                  <a16:creationId xmlns:a16="http://schemas.microsoft.com/office/drawing/2014/main" id="{60598106-4084-5EAC-B716-497402D87AA7}"/>
                </a:ext>
              </a:extLst>
            </p:cNvPr>
            <p:cNvSpPr/>
            <p:nvPr/>
          </p:nvSpPr>
          <p:spPr>
            <a:xfrm>
              <a:off x="1671618" y="4805763"/>
              <a:ext cx="12769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Mandalore</a:t>
              </a:r>
              <a:endParaRPr lang="en-US" dirty="0">
                <a:solidFill>
                  <a:schemeClr val="accent2"/>
                </a:solidFill>
                <a:effectLst/>
                <a:latin typeface="Helvetica Neue" panose="02000503000000020004" pitchFamily="2" charset="0"/>
              </a:endParaRPr>
            </a:p>
          </p:txBody>
        </p:sp>
      </p:grpSp>
      <p:grpSp>
        <p:nvGrpSpPr>
          <p:cNvPr id="90" name="Group 89">
            <a:extLst>
              <a:ext uri="{FF2B5EF4-FFF2-40B4-BE49-F238E27FC236}">
                <a16:creationId xmlns:a16="http://schemas.microsoft.com/office/drawing/2014/main" id="{0B719D52-053D-3629-2DED-A586A3462A3C}"/>
              </a:ext>
            </a:extLst>
          </p:cNvPr>
          <p:cNvGrpSpPr/>
          <p:nvPr/>
        </p:nvGrpSpPr>
        <p:grpSpPr>
          <a:xfrm>
            <a:off x="1782262" y="5739448"/>
            <a:ext cx="1532234" cy="439679"/>
            <a:chOff x="1782262" y="5739448"/>
            <a:chExt cx="1532234" cy="439679"/>
          </a:xfrm>
        </p:grpSpPr>
        <p:sp>
          <p:nvSpPr>
            <p:cNvPr id="91" name="Oval 90">
              <a:extLst>
                <a:ext uri="{FF2B5EF4-FFF2-40B4-BE49-F238E27FC236}">
                  <a16:creationId xmlns:a16="http://schemas.microsoft.com/office/drawing/2014/main" id="{0FC1250D-BD90-0DDA-C626-BAEDE79A3FED}"/>
                </a:ext>
              </a:extLst>
            </p:cNvPr>
            <p:cNvSpPr/>
            <p:nvPr/>
          </p:nvSpPr>
          <p:spPr>
            <a:xfrm>
              <a:off x="2874817" y="573944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2" name="Rectangle 91">
              <a:extLst>
                <a:ext uri="{FF2B5EF4-FFF2-40B4-BE49-F238E27FC236}">
                  <a16:creationId xmlns:a16="http://schemas.microsoft.com/office/drawing/2014/main" id="{48963C1F-6CF3-73F4-DEA6-58452122C8DC}"/>
                </a:ext>
              </a:extLst>
            </p:cNvPr>
            <p:cNvSpPr/>
            <p:nvPr/>
          </p:nvSpPr>
          <p:spPr>
            <a:xfrm>
              <a:off x="1782262" y="5769357"/>
              <a:ext cx="112402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grpSp>
      <p:grpSp>
        <p:nvGrpSpPr>
          <p:cNvPr id="93" name="Group 92">
            <a:extLst>
              <a:ext uri="{FF2B5EF4-FFF2-40B4-BE49-F238E27FC236}">
                <a16:creationId xmlns:a16="http://schemas.microsoft.com/office/drawing/2014/main" id="{95FE9144-2855-4D64-1B15-9C675A3FF85F}"/>
              </a:ext>
            </a:extLst>
          </p:cNvPr>
          <p:cNvGrpSpPr/>
          <p:nvPr/>
        </p:nvGrpSpPr>
        <p:grpSpPr>
          <a:xfrm>
            <a:off x="3735780" y="2137071"/>
            <a:ext cx="1750906" cy="806031"/>
            <a:chOff x="3735780" y="2137071"/>
            <a:chExt cx="1750906" cy="806031"/>
          </a:xfrm>
        </p:grpSpPr>
        <p:sp>
          <p:nvSpPr>
            <p:cNvPr id="94" name="Oval 93">
              <a:extLst>
                <a:ext uri="{FF2B5EF4-FFF2-40B4-BE49-F238E27FC236}">
                  <a16:creationId xmlns:a16="http://schemas.microsoft.com/office/drawing/2014/main" id="{E4388A46-BCBC-E327-A5ED-12E5B11919F5}"/>
                </a:ext>
              </a:extLst>
            </p:cNvPr>
            <p:cNvSpPr/>
            <p:nvPr/>
          </p:nvSpPr>
          <p:spPr>
            <a:xfrm>
              <a:off x="3735780" y="2503423"/>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5" name="Rectangle 94">
              <a:extLst>
                <a:ext uri="{FF2B5EF4-FFF2-40B4-BE49-F238E27FC236}">
                  <a16:creationId xmlns:a16="http://schemas.microsoft.com/office/drawing/2014/main" id="{A9210058-89FD-0D9A-D55B-841410EF2670}"/>
                </a:ext>
              </a:extLst>
            </p:cNvPr>
            <p:cNvSpPr/>
            <p:nvPr/>
          </p:nvSpPr>
          <p:spPr>
            <a:xfrm>
              <a:off x="3820845" y="2137071"/>
              <a:ext cx="166584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grpSp>
      <p:grpSp>
        <p:nvGrpSpPr>
          <p:cNvPr id="96" name="Group 95">
            <a:extLst>
              <a:ext uri="{FF2B5EF4-FFF2-40B4-BE49-F238E27FC236}">
                <a16:creationId xmlns:a16="http://schemas.microsoft.com/office/drawing/2014/main" id="{6F900154-62CC-E710-F1C6-EF273F09CD4E}"/>
              </a:ext>
            </a:extLst>
          </p:cNvPr>
          <p:cNvGrpSpPr/>
          <p:nvPr/>
        </p:nvGrpSpPr>
        <p:grpSpPr>
          <a:xfrm>
            <a:off x="4240482" y="3402582"/>
            <a:ext cx="1236719" cy="466097"/>
            <a:chOff x="4240482" y="3402582"/>
            <a:chExt cx="1236719" cy="466097"/>
          </a:xfrm>
        </p:grpSpPr>
        <p:sp>
          <p:nvSpPr>
            <p:cNvPr id="97" name="Oval 96">
              <a:extLst>
                <a:ext uri="{FF2B5EF4-FFF2-40B4-BE49-F238E27FC236}">
                  <a16:creationId xmlns:a16="http://schemas.microsoft.com/office/drawing/2014/main" id="{1A06081E-0F95-EDA8-E035-A8786633A242}"/>
                </a:ext>
              </a:extLst>
            </p:cNvPr>
            <p:cNvSpPr/>
            <p:nvPr/>
          </p:nvSpPr>
          <p:spPr>
            <a:xfrm>
              <a:off x="4240482" y="3429000"/>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8" name="Rectangle 97">
              <a:extLst>
                <a:ext uri="{FF2B5EF4-FFF2-40B4-BE49-F238E27FC236}">
                  <a16:creationId xmlns:a16="http://schemas.microsoft.com/office/drawing/2014/main" id="{7ABC1A23-D5FB-EC57-86F4-90D8D6C4BE7C}"/>
                </a:ext>
              </a:extLst>
            </p:cNvPr>
            <p:cNvSpPr/>
            <p:nvPr/>
          </p:nvSpPr>
          <p:spPr>
            <a:xfrm>
              <a:off x="4633700" y="3402582"/>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grpSp>
      <p:grpSp>
        <p:nvGrpSpPr>
          <p:cNvPr id="99" name="Group 98">
            <a:extLst>
              <a:ext uri="{FF2B5EF4-FFF2-40B4-BE49-F238E27FC236}">
                <a16:creationId xmlns:a16="http://schemas.microsoft.com/office/drawing/2014/main" id="{A5A55204-6180-70DA-5BEB-159415F9F1F4}"/>
              </a:ext>
            </a:extLst>
          </p:cNvPr>
          <p:cNvGrpSpPr/>
          <p:nvPr/>
        </p:nvGrpSpPr>
        <p:grpSpPr>
          <a:xfrm>
            <a:off x="5801757" y="2318757"/>
            <a:ext cx="921038" cy="772786"/>
            <a:chOff x="5801757" y="2318757"/>
            <a:chExt cx="921038" cy="772786"/>
          </a:xfrm>
        </p:grpSpPr>
        <p:sp>
          <p:nvSpPr>
            <p:cNvPr id="100" name="Oval 99">
              <a:extLst>
                <a:ext uri="{FF2B5EF4-FFF2-40B4-BE49-F238E27FC236}">
                  <a16:creationId xmlns:a16="http://schemas.microsoft.com/office/drawing/2014/main" id="{D2F7378F-BFE9-A30F-3ED8-2584B1BEADDB}"/>
                </a:ext>
              </a:extLst>
            </p:cNvPr>
            <p:cNvSpPr/>
            <p:nvPr/>
          </p:nvSpPr>
          <p:spPr>
            <a:xfrm>
              <a:off x="5801757" y="265186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01" name="Rectangle 100">
              <a:extLst>
                <a:ext uri="{FF2B5EF4-FFF2-40B4-BE49-F238E27FC236}">
                  <a16:creationId xmlns:a16="http://schemas.microsoft.com/office/drawing/2014/main" id="{C1547F76-F3F7-6077-072C-671913F0890E}"/>
                </a:ext>
              </a:extLst>
            </p:cNvPr>
            <p:cNvSpPr/>
            <p:nvPr/>
          </p:nvSpPr>
          <p:spPr>
            <a:xfrm>
              <a:off x="5922576" y="2318757"/>
              <a:ext cx="800219"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grpSp>
      <p:grpSp>
        <p:nvGrpSpPr>
          <p:cNvPr id="102" name="Group 101">
            <a:extLst>
              <a:ext uri="{FF2B5EF4-FFF2-40B4-BE49-F238E27FC236}">
                <a16:creationId xmlns:a16="http://schemas.microsoft.com/office/drawing/2014/main" id="{A09E616F-427D-E329-18D7-4250A025FBD3}"/>
              </a:ext>
            </a:extLst>
          </p:cNvPr>
          <p:cNvGrpSpPr/>
          <p:nvPr/>
        </p:nvGrpSpPr>
        <p:grpSpPr>
          <a:xfrm>
            <a:off x="7666512" y="5139745"/>
            <a:ext cx="1113579" cy="738014"/>
            <a:chOff x="7666512" y="5139745"/>
            <a:chExt cx="1113579" cy="738014"/>
          </a:xfrm>
        </p:grpSpPr>
        <p:sp>
          <p:nvSpPr>
            <p:cNvPr id="103" name="Oval 102">
              <a:extLst>
                <a:ext uri="{FF2B5EF4-FFF2-40B4-BE49-F238E27FC236}">
                  <a16:creationId xmlns:a16="http://schemas.microsoft.com/office/drawing/2014/main" id="{5EEE6943-B4AD-9133-E21F-4E9E4FC1B17D}"/>
                </a:ext>
              </a:extLst>
            </p:cNvPr>
            <p:cNvSpPr/>
            <p:nvPr/>
          </p:nvSpPr>
          <p:spPr>
            <a:xfrm>
              <a:off x="7666512" y="5139745"/>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04" name="Rectangle 103">
              <a:extLst>
                <a:ext uri="{FF2B5EF4-FFF2-40B4-BE49-F238E27FC236}">
                  <a16:creationId xmlns:a16="http://schemas.microsoft.com/office/drawing/2014/main" id="{F3C08ADF-8BFE-D293-B897-05551E891F2E}"/>
                </a:ext>
              </a:extLst>
            </p:cNvPr>
            <p:cNvSpPr/>
            <p:nvPr/>
          </p:nvSpPr>
          <p:spPr>
            <a:xfrm>
              <a:off x="7912546" y="5508427"/>
              <a:ext cx="867545"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grpSp>
      <p:grpSp>
        <p:nvGrpSpPr>
          <p:cNvPr id="105" name="Group 104">
            <a:extLst>
              <a:ext uri="{FF2B5EF4-FFF2-40B4-BE49-F238E27FC236}">
                <a16:creationId xmlns:a16="http://schemas.microsoft.com/office/drawing/2014/main" id="{FFB38ACD-9C67-F4AC-E609-23FDD6CF0E5C}"/>
              </a:ext>
            </a:extLst>
          </p:cNvPr>
          <p:cNvGrpSpPr/>
          <p:nvPr/>
        </p:nvGrpSpPr>
        <p:grpSpPr>
          <a:xfrm>
            <a:off x="5778043" y="3945256"/>
            <a:ext cx="877163" cy="814916"/>
            <a:chOff x="5778043" y="3945256"/>
            <a:chExt cx="877163" cy="814916"/>
          </a:xfrm>
        </p:grpSpPr>
        <p:sp>
          <p:nvSpPr>
            <p:cNvPr id="106" name="Oval 105">
              <a:extLst>
                <a:ext uri="{FF2B5EF4-FFF2-40B4-BE49-F238E27FC236}">
                  <a16:creationId xmlns:a16="http://schemas.microsoft.com/office/drawing/2014/main" id="{CAF8391F-B3F9-6086-C3F0-D36911E3FAA1}"/>
                </a:ext>
              </a:extLst>
            </p:cNvPr>
            <p:cNvSpPr/>
            <p:nvPr/>
          </p:nvSpPr>
          <p:spPr>
            <a:xfrm>
              <a:off x="6021596" y="4320493"/>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07" name="Rectangle 106">
              <a:extLst>
                <a:ext uri="{FF2B5EF4-FFF2-40B4-BE49-F238E27FC236}">
                  <a16:creationId xmlns:a16="http://schemas.microsoft.com/office/drawing/2014/main" id="{697B01AF-5F0E-FEBB-C4D2-49D6C2E243B4}"/>
                </a:ext>
              </a:extLst>
            </p:cNvPr>
            <p:cNvSpPr/>
            <p:nvPr/>
          </p:nvSpPr>
          <p:spPr>
            <a:xfrm>
              <a:off x="5778043" y="3945256"/>
              <a:ext cx="877163"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grpSp>
      <p:grpSp>
        <p:nvGrpSpPr>
          <p:cNvPr id="108" name="Group 107">
            <a:extLst>
              <a:ext uri="{FF2B5EF4-FFF2-40B4-BE49-F238E27FC236}">
                <a16:creationId xmlns:a16="http://schemas.microsoft.com/office/drawing/2014/main" id="{993775CF-75DC-D19A-EA01-07297DC875F3}"/>
              </a:ext>
            </a:extLst>
          </p:cNvPr>
          <p:cNvGrpSpPr/>
          <p:nvPr/>
        </p:nvGrpSpPr>
        <p:grpSpPr>
          <a:xfrm>
            <a:off x="4412995" y="5959287"/>
            <a:ext cx="1026243" cy="810260"/>
            <a:chOff x="4412995" y="5959287"/>
            <a:chExt cx="1026243" cy="810260"/>
          </a:xfrm>
        </p:grpSpPr>
        <p:sp>
          <p:nvSpPr>
            <p:cNvPr id="109" name="Oval 108">
              <a:extLst>
                <a:ext uri="{FF2B5EF4-FFF2-40B4-BE49-F238E27FC236}">
                  <a16:creationId xmlns:a16="http://schemas.microsoft.com/office/drawing/2014/main" id="{B7EEF56E-D67C-E229-46F9-80C8683FC9E4}"/>
                </a:ext>
              </a:extLst>
            </p:cNvPr>
            <p:cNvSpPr/>
            <p:nvPr/>
          </p:nvSpPr>
          <p:spPr>
            <a:xfrm>
              <a:off x="4620491" y="5959287"/>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0" name="Rectangle 109">
              <a:extLst>
                <a:ext uri="{FF2B5EF4-FFF2-40B4-BE49-F238E27FC236}">
                  <a16:creationId xmlns:a16="http://schemas.microsoft.com/office/drawing/2014/main" id="{9BD5C7F8-AD67-32F6-DDB5-B6561C54C29F}"/>
                </a:ext>
              </a:extLst>
            </p:cNvPr>
            <p:cNvSpPr/>
            <p:nvPr/>
          </p:nvSpPr>
          <p:spPr>
            <a:xfrm>
              <a:off x="4412995" y="6400215"/>
              <a:ext cx="102624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grpSp>
      <p:grpSp>
        <p:nvGrpSpPr>
          <p:cNvPr id="111" name="Group 110">
            <a:extLst>
              <a:ext uri="{FF2B5EF4-FFF2-40B4-BE49-F238E27FC236}">
                <a16:creationId xmlns:a16="http://schemas.microsoft.com/office/drawing/2014/main" id="{5F18C13C-D5C0-165F-4E6F-CC3FF779DAF8}"/>
              </a:ext>
            </a:extLst>
          </p:cNvPr>
          <p:cNvGrpSpPr/>
          <p:nvPr/>
        </p:nvGrpSpPr>
        <p:grpSpPr>
          <a:xfrm>
            <a:off x="7131832" y="6264234"/>
            <a:ext cx="1582944" cy="497525"/>
            <a:chOff x="7131832" y="6264234"/>
            <a:chExt cx="1582944" cy="497525"/>
          </a:xfrm>
        </p:grpSpPr>
        <p:sp>
          <p:nvSpPr>
            <p:cNvPr id="112" name="Oval 111">
              <a:extLst>
                <a:ext uri="{FF2B5EF4-FFF2-40B4-BE49-F238E27FC236}">
                  <a16:creationId xmlns:a16="http://schemas.microsoft.com/office/drawing/2014/main" id="{224A72B4-761F-072E-74B5-1187A1AA3D4A}"/>
                </a:ext>
              </a:extLst>
            </p:cNvPr>
            <p:cNvSpPr/>
            <p:nvPr/>
          </p:nvSpPr>
          <p:spPr>
            <a:xfrm>
              <a:off x="7131832" y="626423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3" name="Rectangle 112">
              <a:extLst>
                <a:ext uri="{FF2B5EF4-FFF2-40B4-BE49-F238E27FC236}">
                  <a16:creationId xmlns:a16="http://schemas.microsoft.com/office/drawing/2014/main" id="{C462330B-CD0B-CDDA-1200-9A676D1FF124}"/>
                </a:ext>
              </a:extLst>
            </p:cNvPr>
            <p:cNvSpPr/>
            <p:nvPr/>
          </p:nvSpPr>
          <p:spPr>
            <a:xfrm>
              <a:off x="7555484" y="6392427"/>
              <a:ext cx="1159292"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grpSp>
      <p:grpSp>
        <p:nvGrpSpPr>
          <p:cNvPr id="114" name="Group 113">
            <a:extLst>
              <a:ext uri="{FF2B5EF4-FFF2-40B4-BE49-F238E27FC236}">
                <a16:creationId xmlns:a16="http://schemas.microsoft.com/office/drawing/2014/main" id="{FDABD7B0-3D79-3C5A-49D0-1EC339081595}"/>
              </a:ext>
            </a:extLst>
          </p:cNvPr>
          <p:cNvGrpSpPr/>
          <p:nvPr/>
        </p:nvGrpSpPr>
        <p:grpSpPr>
          <a:xfrm>
            <a:off x="7696737" y="524407"/>
            <a:ext cx="1426994" cy="825421"/>
            <a:chOff x="7696737" y="524407"/>
            <a:chExt cx="1426994" cy="825421"/>
          </a:xfrm>
        </p:grpSpPr>
        <p:sp>
          <p:nvSpPr>
            <p:cNvPr id="115" name="Oval 114">
              <a:extLst>
                <a:ext uri="{FF2B5EF4-FFF2-40B4-BE49-F238E27FC236}">
                  <a16:creationId xmlns:a16="http://schemas.microsoft.com/office/drawing/2014/main" id="{EDDD2A11-3F19-342C-4DB9-41972C7E7271}"/>
                </a:ext>
              </a:extLst>
            </p:cNvPr>
            <p:cNvSpPr/>
            <p:nvPr/>
          </p:nvSpPr>
          <p:spPr>
            <a:xfrm>
              <a:off x="7743703" y="91014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6" name="Rectangle 115">
              <a:extLst>
                <a:ext uri="{FF2B5EF4-FFF2-40B4-BE49-F238E27FC236}">
                  <a16:creationId xmlns:a16="http://schemas.microsoft.com/office/drawing/2014/main" id="{FA4D2208-0028-24E3-DE0C-F7F1D39BFA90}"/>
                </a:ext>
              </a:extLst>
            </p:cNvPr>
            <p:cNvSpPr/>
            <p:nvPr/>
          </p:nvSpPr>
          <p:spPr>
            <a:xfrm>
              <a:off x="7696737" y="524407"/>
              <a:ext cx="1426994"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Polis Massa</a:t>
              </a:r>
              <a:endParaRPr lang="en-US" dirty="0">
                <a:solidFill>
                  <a:schemeClr val="accent2"/>
                </a:solidFill>
                <a:effectLst/>
                <a:latin typeface="Helvetica Neue" panose="02000503000000020004" pitchFamily="2" charset="0"/>
              </a:endParaRPr>
            </a:p>
          </p:txBody>
        </p:sp>
      </p:grpSp>
      <p:grpSp>
        <p:nvGrpSpPr>
          <p:cNvPr id="117" name="Group 116">
            <a:extLst>
              <a:ext uri="{FF2B5EF4-FFF2-40B4-BE49-F238E27FC236}">
                <a16:creationId xmlns:a16="http://schemas.microsoft.com/office/drawing/2014/main" id="{6DC603B2-3B6A-8027-70AD-E44E16F8DA17}"/>
              </a:ext>
            </a:extLst>
          </p:cNvPr>
          <p:cNvGrpSpPr/>
          <p:nvPr/>
        </p:nvGrpSpPr>
        <p:grpSpPr>
          <a:xfrm>
            <a:off x="9091552" y="1205130"/>
            <a:ext cx="1269000" cy="722632"/>
            <a:chOff x="9091552" y="1205130"/>
            <a:chExt cx="1269000" cy="722632"/>
          </a:xfrm>
        </p:grpSpPr>
        <p:sp>
          <p:nvSpPr>
            <p:cNvPr id="118" name="Oval 117">
              <a:extLst>
                <a:ext uri="{FF2B5EF4-FFF2-40B4-BE49-F238E27FC236}">
                  <a16:creationId xmlns:a16="http://schemas.microsoft.com/office/drawing/2014/main" id="{7FAF76B5-542D-34A7-C132-6420CC80D76F}"/>
                </a:ext>
              </a:extLst>
            </p:cNvPr>
            <p:cNvSpPr/>
            <p:nvPr/>
          </p:nvSpPr>
          <p:spPr>
            <a:xfrm>
              <a:off x="9091552" y="148808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19" name="Rectangle 118">
              <a:extLst>
                <a:ext uri="{FF2B5EF4-FFF2-40B4-BE49-F238E27FC236}">
                  <a16:creationId xmlns:a16="http://schemas.microsoft.com/office/drawing/2014/main" id="{2E3F5AF2-DA73-738A-F613-B0410A86BB5C}"/>
                </a:ext>
              </a:extLst>
            </p:cNvPr>
            <p:cNvSpPr/>
            <p:nvPr/>
          </p:nvSpPr>
          <p:spPr>
            <a:xfrm>
              <a:off x="9416063" y="1205130"/>
              <a:ext cx="944489"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grpSp>
      <p:grpSp>
        <p:nvGrpSpPr>
          <p:cNvPr id="120" name="Group 119">
            <a:extLst>
              <a:ext uri="{FF2B5EF4-FFF2-40B4-BE49-F238E27FC236}">
                <a16:creationId xmlns:a16="http://schemas.microsoft.com/office/drawing/2014/main" id="{63FDA78A-BE5E-864B-9B4E-1029FF5DB15F}"/>
              </a:ext>
            </a:extLst>
          </p:cNvPr>
          <p:cNvGrpSpPr/>
          <p:nvPr/>
        </p:nvGrpSpPr>
        <p:grpSpPr>
          <a:xfrm>
            <a:off x="10708105" y="5824555"/>
            <a:ext cx="925253" cy="787721"/>
            <a:chOff x="10708105" y="5824555"/>
            <a:chExt cx="925253" cy="787721"/>
          </a:xfrm>
        </p:grpSpPr>
        <p:sp>
          <p:nvSpPr>
            <p:cNvPr id="121" name="Oval 120">
              <a:extLst>
                <a:ext uri="{FF2B5EF4-FFF2-40B4-BE49-F238E27FC236}">
                  <a16:creationId xmlns:a16="http://schemas.microsoft.com/office/drawing/2014/main" id="{8EC4BE3B-65C3-65FE-D54A-7A776197B6ED}"/>
                </a:ext>
              </a:extLst>
            </p:cNvPr>
            <p:cNvSpPr/>
            <p:nvPr/>
          </p:nvSpPr>
          <p:spPr>
            <a:xfrm>
              <a:off x="10952220" y="5824555"/>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2" name="Rectangle 121">
              <a:extLst>
                <a:ext uri="{FF2B5EF4-FFF2-40B4-BE49-F238E27FC236}">
                  <a16:creationId xmlns:a16="http://schemas.microsoft.com/office/drawing/2014/main" id="{07BB0180-1B53-687D-2CAA-059AE17AFE16}"/>
                </a:ext>
              </a:extLst>
            </p:cNvPr>
            <p:cNvSpPr/>
            <p:nvPr/>
          </p:nvSpPr>
          <p:spPr>
            <a:xfrm>
              <a:off x="10708105" y="6242944"/>
              <a:ext cx="9252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grpSp>
      <p:grpSp>
        <p:nvGrpSpPr>
          <p:cNvPr id="123" name="Group 122">
            <a:extLst>
              <a:ext uri="{FF2B5EF4-FFF2-40B4-BE49-F238E27FC236}">
                <a16:creationId xmlns:a16="http://schemas.microsoft.com/office/drawing/2014/main" id="{C89FD356-5A0C-3DD4-E8F2-6C82B3948FD9}"/>
              </a:ext>
            </a:extLst>
          </p:cNvPr>
          <p:cNvGrpSpPr/>
          <p:nvPr/>
        </p:nvGrpSpPr>
        <p:grpSpPr>
          <a:xfrm>
            <a:off x="10332815" y="4615251"/>
            <a:ext cx="1085281" cy="439679"/>
            <a:chOff x="10332815" y="4615251"/>
            <a:chExt cx="1085281" cy="439679"/>
          </a:xfrm>
        </p:grpSpPr>
        <p:sp>
          <p:nvSpPr>
            <p:cNvPr id="124" name="Oval 123">
              <a:extLst>
                <a:ext uri="{FF2B5EF4-FFF2-40B4-BE49-F238E27FC236}">
                  <a16:creationId xmlns:a16="http://schemas.microsoft.com/office/drawing/2014/main" id="{F9C9D8B4-0192-46A1-484E-7402D2A0F760}"/>
                </a:ext>
              </a:extLst>
            </p:cNvPr>
            <p:cNvSpPr/>
            <p:nvPr/>
          </p:nvSpPr>
          <p:spPr>
            <a:xfrm>
              <a:off x="10332815"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5" name="Rectangle 124">
              <a:extLst>
                <a:ext uri="{FF2B5EF4-FFF2-40B4-BE49-F238E27FC236}">
                  <a16:creationId xmlns:a16="http://schemas.microsoft.com/office/drawing/2014/main" id="{858A985C-6E5C-39A6-3BAA-D7B36EEA5BAB}"/>
                </a:ext>
              </a:extLst>
            </p:cNvPr>
            <p:cNvSpPr/>
            <p:nvPr/>
          </p:nvSpPr>
          <p:spPr>
            <a:xfrm>
              <a:off x="10733293" y="4685579"/>
              <a:ext cx="6848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grpSp>
      <p:grpSp>
        <p:nvGrpSpPr>
          <p:cNvPr id="126" name="Group 125">
            <a:extLst>
              <a:ext uri="{FF2B5EF4-FFF2-40B4-BE49-F238E27FC236}">
                <a16:creationId xmlns:a16="http://schemas.microsoft.com/office/drawing/2014/main" id="{1C1F9FAA-5C0E-6DD5-F6C1-CB151AC66389}"/>
              </a:ext>
            </a:extLst>
          </p:cNvPr>
          <p:cNvGrpSpPr/>
          <p:nvPr/>
        </p:nvGrpSpPr>
        <p:grpSpPr>
          <a:xfrm>
            <a:off x="8824761" y="4615251"/>
            <a:ext cx="934929" cy="761921"/>
            <a:chOff x="8824761" y="4615251"/>
            <a:chExt cx="934929" cy="761921"/>
          </a:xfrm>
        </p:grpSpPr>
        <p:sp>
          <p:nvSpPr>
            <p:cNvPr id="127" name="Oval 126">
              <a:extLst>
                <a:ext uri="{FF2B5EF4-FFF2-40B4-BE49-F238E27FC236}">
                  <a16:creationId xmlns:a16="http://schemas.microsoft.com/office/drawing/2014/main" id="{3A957C0E-B6EE-3F36-3B9F-FE308D320887}"/>
                </a:ext>
              </a:extLst>
            </p:cNvPr>
            <p:cNvSpPr/>
            <p:nvPr/>
          </p:nvSpPr>
          <p:spPr>
            <a:xfrm>
              <a:off x="8824761"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28" name="Rectangle 127">
              <a:extLst>
                <a:ext uri="{FF2B5EF4-FFF2-40B4-BE49-F238E27FC236}">
                  <a16:creationId xmlns:a16="http://schemas.microsoft.com/office/drawing/2014/main" id="{8EB4F773-3B7A-7015-42F7-0105DF26E0C9}"/>
                </a:ext>
              </a:extLst>
            </p:cNvPr>
            <p:cNvSpPr/>
            <p:nvPr/>
          </p:nvSpPr>
          <p:spPr>
            <a:xfrm>
              <a:off x="8861687" y="5007840"/>
              <a:ext cx="8980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grpSp>
      <p:grpSp>
        <p:nvGrpSpPr>
          <p:cNvPr id="129" name="Group 128">
            <a:extLst>
              <a:ext uri="{FF2B5EF4-FFF2-40B4-BE49-F238E27FC236}">
                <a16:creationId xmlns:a16="http://schemas.microsoft.com/office/drawing/2014/main" id="{8E8EEBF2-5C8A-7EDA-6BFE-6032A20FDC50}"/>
              </a:ext>
            </a:extLst>
          </p:cNvPr>
          <p:cNvGrpSpPr/>
          <p:nvPr/>
        </p:nvGrpSpPr>
        <p:grpSpPr>
          <a:xfrm>
            <a:off x="9893136" y="2723262"/>
            <a:ext cx="1618492" cy="518845"/>
            <a:chOff x="9893136" y="2723262"/>
            <a:chExt cx="1618492" cy="518845"/>
          </a:xfrm>
        </p:grpSpPr>
        <p:sp>
          <p:nvSpPr>
            <p:cNvPr id="130" name="Oval 129">
              <a:extLst>
                <a:ext uri="{FF2B5EF4-FFF2-40B4-BE49-F238E27FC236}">
                  <a16:creationId xmlns:a16="http://schemas.microsoft.com/office/drawing/2014/main" id="{B4A59CBD-9A6C-8177-5715-DF51A25865AC}"/>
                </a:ext>
              </a:extLst>
            </p:cNvPr>
            <p:cNvSpPr/>
            <p:nvPr/>
          </p:nvSpPr>
          <p:spPr>
            <a:xfrm>
              <a:off x="9893136" y="2723262"/>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1" name="Rectangle 130">
              <a:extLst>
                <a:ext uri="{FF2B5EF4-FFF2-40B4-BE49-F238E27FC236}">
                  <a16:creationId xmlns:a16="http://schemas.microsoft.com/office/drawing/2014/main" id="{6A972DDA-EB7B-4D8F-1E7C-E797E2E62C88}"/>
                </a:ext>
              </a:extLst>
            </p:cNvPr>
            <p:cNvSpPr/>
            <p:nvPr/>
          </p:nvSpPr>
          <p:spPr>
            <a:xfrm>
              <a:off x="10395360" y="2872775"/>
              <a:ext cx="1116268"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grpSp>
    </p:spTree>
    <p:extLst>
      <p:ext uri="{BB962C8B-B14F-4D97-AF65-F5344CB8AC3E}">
        <p14:creationId xmlns:p14="http://schemas.microsoft.com/office/powerpoint/2010/main" val="42053197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E74F259-AEF5-C581-0B26-68617A5D4290}"/>
              </a:ext>
            </a:extLst>
          </p:cNvPr>
          <p:cNvPicPr>
            <a:picLocks noChangeAspect="1"/>
          </p:cNvPicPr>
          <p:nvPr/>
        </p:nvPicPr>
        <p:blipFill>
          <a:blip r:embed="rId3"/>
          <a:stretch>
            <a:fillRect/>
          </a:stretch>
        </p:blipFill>
        <p:spPr>
          <a:xfrm>
            <a:off x="-285608" y="-2817602"/>
            <a:ext cx="16116158" cy="11085302"/>
          </a:xfrm>
          <a:prstGeom prst="rect">
            <a:avLst/>
          </a:prstGeom>
        </p:spPr>
      </p:pic>
    </p:spTree>
    <p:extLst>
      <p:ext uri="{BB962C8B-B14F-4D97-AF65-F5344CB8AC3E}">
        <p14:creationId xmlns:p14="http://schemas.microsoft.com/office/powerpoint/2010/main" val="2548877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00857ABE-8779-56D7-77F5-C586C70DEA19}"/>
              </a:ext>
            </a:extLst>
          </p:cNvPr>
          <p:cNvPicPr>
            <a:picLocks noChangeAspect="1"/>
          </p:cNvPicPr>
          <p:nvPr/>
        </p:nvPicPr>
        <p:blipFill>
          <a:blip r:embed="rId3"/>
          <a:stretch>
            <a:fillRect/>
          </a:stretch>
        </p:blipFill>
        <p:spPr>
          <a:xfrm>
            <a:off x="-285608" y="-2817603"/>
            <a:ext cx="16116158" cy="11085302"/>
          </a:xfrm>
          <a:prstGeom prst="rect">
            <a:avLst/>
          </a:prstGeom>
        </p:spPr>
      </p:pic>
      <p:pic>
        <p:nvPicPr>
          <p:cNvPr id="133" name="Picture 132">
            <a:extLst>
              <a:ext uri="{FF2B5EF4-FFF2-40B4-BE49-F238E27FC236}">
                <a16:creationId xmlns:a16="http://schemas.microsoft.com/office/drawing/2014/main" id="{209BD030-1EB4-45BA-EC34-D8C3755C5320}"/>
              </a:ext>
            </a:extLst>
          </p:cNvPr>
          <p:cNvPicPr>
            <a:picLocks noChangeAspect="1"/>
          </p:cNvPicPr>
          <p:nvPr/>
        </p:nvPicPr>
        <p:blipFill>
          <a:blip r:embed="rId4"/>
          <a:stretch>
            <a:fillRect/>
          </a:stretch>
        </p:blipFill>
        <p:spPr>
          <a:xfrm>
            <a:off x="5105915" y="259989"/>
            <a:ext cx="6338820" cy="3748215"/>
          </a:xfrm>
          <a:prstGeom prst="rect">
            <a:avLst/>
          </a:prstGeom>
          <a:noFill/>
        </p:spPr>
      </p:pic>
    </p:spTree>
    <p:extLst>
      <p:ext uri="{BB962C8B-B14F-4D97-AF65-F5344CB8AC3E}">
        <p14:creationId xmlns:p14="http://schemas.microsoft.com/office/powerpoint/2010/main" val="286375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p1">
            <a:extLst>
              <a:ext uri="{FF2B5EF4-FFF2-40B4-BE49-F238E27FC236}">
                <a16:creationId xmlns:a16="http://schemas.microsoft.com/office/drawing/2014/main" id="{A207113D-00FA-CE24-CE0E-1417F90127B3}"/>
              </a:ext>
            </a:extLst>
          </p:cNvPr>
          <p:cNvSpPr txBox="1">
            <a:spLocks/>
          </p:cNvSpPr>
          <p:nvPr/>
        </p:nvSpPr>
        <p:spPr>
          <a:xfrm>
            <a:off x="700010" y="2828925"/>
            <a:ext cx="5605255" cy="2216744"/>
          </a:xfrm>
          <a:prstGeom prst="rect">
            <a:avLst/>
          </a:prstGeom>
          <a:noFill/>
          <a:ln>
            <a:noFill/>
          </a:ln>
        </p:spPr>
        <p:txBody>
          <a:bodyPr spcFirstLastPara="1" vert="horz" wrap="square" lIns="91425" tIns="45700" rIns="91425" bIns="4570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2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chemeClr val="dk1"/>
              </a:buClr>
              <a:buSzPts val="4800"/>
            </a:pPr>
            <a:r>
              <a:rPr lang="en-US" sz="32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LLMs can call external tools</a:t>
            </a:r>
          </a:p>
        </p:txBody>
      </p:sp>
    </p:spTree>
    <p:extLst>
      <p:ext uri="{BB962C8B-B14F-4D97-AF65-F5344CB8AC3E}">
        <p14:creationId xmlns:p14="http://schemas.microsoft.com/office/powerpoint/2010/main" val="2834404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BE955EA5-07D9-C9A6-EB48-FE1F07FAB0D0}"/>
              </a:ext>
            </a:extLst>
          </p:cNvPr>
          <p:cNvPicPr>
            <a:picLocks noChangeAspect="1"/>
          </p:cNvPicPr>
          <p:nvPr/>
        </p:nvPicPr>
        <p:blipFill>
          <a:blip r:embed="rId2"/>
          <a:stretch>
            <a:fillRect/>
          </a:stretch>
        </p:blipFill>
        <p:spPr>
          <a:xfrm>
            <a:off x="157865" y="68263"/>
            <a:ext cx="11288894" cy="6350000"/>
          </a:xfrm>
          <a:prstGeom prst="rect">
            <a:avLst/>
          </a:prstGeom>
          <a:noFill/>
        </p:spPr>
      </p:pic>
      <p:sp>
        <p:nvSpPr>
          <p:cNvPr id="3" name="TextBox 2">
            <a:extLst>
              <a:ext uri="{FF2B5EF4-FFF2-40B4-BE49-F238E27FC236}">
                <a16:creationId xmlns:a16="http://schemas.microsoft.com/office/drawing/2014/main" id="{D80FCB90-6559-5AF7-284D-0B75ADCBDF58}"/>
              </a:ext>
            </a:extLst>
          </p:cNvPr>
          <p:cNvSpPr txBox="1"/>
          <p:nvPr/>
        </p:nvSpPr>
        <p:spPr>
          <a:xfrm>
            <a:off x="8567670" y="6488668"/>
            <a:ext cx="6098146" cy="369332"/>
          </a:xfrm>
          <a:prstGeom prst="rect">
            <a:avLst/>
          </a:prstGeom>
          <a:noFill/>
        </p:spPr>
        <p:txBody>
          <a:bodyPr wrap="square">
            <a:spAutoFit/>
          </a:bodyPr>
          <a:lstStyle/>
          <a:p>
            <a:r>
              <a:rPr lang="en-US" dirty="0">
                <a:hlinkClick r:id="rId3"/>
              </a:rPr>
              <a:t>https://</a:t>
            </a:r>
            <a:r>
              <a:rPr lang="en-US" dirty="0" err="1">
                <a:hlinkClick r:id="rId3"/>
              </a:rPr>
              <a:t>arxiv.org</a:t>
            </a:r>
            <a:r>
              <a:rPr lang="en-US" dirty="0">
                <a:hlinkClick r:id="rId3"/>
              </a:rPr>
              <a:t>/abs/2302.04761</a:t>
            </a:r>
            <a:endParaRPr lang="en-US" dirty="0"/>
          </a:p>
        </p:txBody>
      </p:sp>
    </p:spTree>
    <p:extLst>
      <p:ext uri="{BB962C8B-B14F-4D97-AF65-F5344CB8AC3E}">
        <p14:creationId xmlns:p14="http://schemas.microsoft.com/office/powerpoint/2010/main" val="3553800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33ED0DFC-8074-2F9C-6649-305F2AB85471}"/>
              </a:ext>
            </a:extLst>
          </p:cNvPr>
          <p:cNvPicPr>
            <a:picLocks noChangeAspect="1"/>
          </p:cNvPicPr>
          <p:nvPr/>
        </p:nvPicPr>
        <p:blipFill>
          <a:blip r:embed="rId2"/>
          <a:stretch>
            <a:fillRect/>
          </a:stretch>
        </p:blipFill>
        <p:spPr>
          <a:xfrm>
            <a:off x="984250" y="95249"/>
            <a:ext cx="9798334" cy="6390217"/>
          </a:xfrm>
          <a:prstGeom prst="rect">
            <a:avLst/>
          </a:prstGeom>
        </p:spPr>
      </p:pic>
    </p:spTree>
    <p:extLst>
      <p:ext uri="{BB962C8B-B14F-4D97-AF65-F5344CB8AC3E}">
        <p14:creationId xmlns:p14="http://schemas.microsoft.com/office/powerpoint/2010/main" val="1695459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33ED0DFC-8074-2F9C-6649-305F2AB85471}"/>
              </a:ext>
            </a:extLst>
          </p:cNvPr>
          <p:cNvPicPr>
            <a:picLocks noChangeAspect="1"/>
          </p:cNvPicPr>
          <p:nvPr/>
        </p:nvPicPr>
        <p:blipFill>
          <a:blip r:embed="rId2"/>
          <a:stretch>
            <a:fillRect/>
          </a:stretch>
        </p:blipFill>
        <p:spPr>
          <a:xfrm>
            <a:off x="984250" y="95249"/>
            <a:ext cx="9798334" cy="6390217"/>
          </a:xfrm>
          <a:prstGeom prst="rect">
            <a:avLst/>
          </a:prstGeom>
        </p:spPr>
      </p:pic>
      <p:pic>
        <p:nvPicPr>
          <p:cNvPr id="3" name="Picture 2" descr="A picture containing text, electronics, screenshot, software&#10;&#10;Description automatically generated">
            <a:extLst>
              <a:ext uri="{FF2B5EF4-FFF2-40B4-BE49-F238E27FC236}">
                <a16:creationId xmlns:a16="http://schemas.microsoft.com/office/drawing/2014/main" id="{72F32097-9798-D360-6281-735021E16FC3}"/>
              </a:ext>
            </a:extLst>
          </p:cNvPr>
          <p:cNvPicPr>
            <a:picLocks noChangeAspect="1"/>
          </p:cNvPicPr>
          <p:nvPr/>
        </p:nvPicPr>
        <p:blipFill>
          <a:blip r:embed="rId3"/>
          <a:stretch>
            <a:fillRect/>
          </a:stretch>
        </p:blipFill>
        <p:spPr>
          <a:xfrm>
            <a:off x="5909737" y="0"/>
            <a:ext cx="6544306" cy="6858000"/>
          </a:xfrm>
          <a:prstGeom prst="rect">
            <a:avLst/>
          </a:prstGeom>
        </p:spPr>
      </p:pic>
      <p:pic>
        <p:nvPicPr>
          <p:cNvPr id="5" name="Picture 4" descr="Screens screenshot of a phone&#10;&#10;Description automatically generated with low confidence">
            <a:extLst>
              <a:ext uri="{FF2B5EF4-FFF2-40B4-BE49-F238E27FC236}">
                <a16:creationId xmlns:a16="http://schemas.microsoft.com/office/drawing/2014/main" id="{403D9278-2E76-CDB3-2ED3-095229B5CFFE}"/>
              </a:ext>
            </a:extLst>
          </p:cNvPr>
          <p:cNvPicPr>
            <a:picLocks noChangeAspect="1"/>
          </p:cNvPicPr>
          <p:nvPr/>
        </p:nvPicPr>
        <p:blipFill>
          <a:blip r:embed="rId4"/>
          <a:stretch>
            <a:fillRect/>
          </a:stretch>
        </p:blipFill>
        <p:spPr>
          <a:xfrm>
            <a:off x="-186263" y="0"/>
            <a:ext cx="6266089" cy="6858000"/>
          </a:xfrm>
          <a:prstGeom prst="rect">
            <a:avLst/>
          </a:prstGeom>
        </p:spPr>
      </p:pic>
    </p:spTree>
    <p:extLst>
      <p:ext uri="{BB962C8B-B14F-4D97-AF65-F5344CB8AC3E}">
        <p14:creationId xmlns:p14="http://schemas.microsoft.com/office/powerpoint/2010/main" val="405077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ell phone&#10;&#10;Description automatically generated with medium confidence">
            <a:extLst>
              <a:ext uri="{FF2B5EF4-FFF2-40B4-BE49-F238E27FC236}">
                <a16:creationId xmlns:a16="http://schemas.microsoft.com/office/drawing/2014/main" id="{F2441AC4-657E-DDA5-6ADD-43F00906E71F}"/>
              </a:ext>
            </a:extLst>
          </p:cNvPr>
          <p:cNvPicPr>
            <a:picLocks noChangeAspect="1"/>
          </p:cNvPicPr>
          <p:nvPr/>
        </p:nvPicPr>
        <p:blipFill>
          <a:blip r:embed="rId3"/>
          <a:stretch>
            <a:fillRect/>
          </a:stretch>
        </p:blipFill>
        <p:spPr>
          <a:xfrm>
            <a:off x="0" y="0"/>
            <a:ext cx="6867997" cy="6858000"/>
          </a:xfrm>
          <a:prstGeom prst="rect">
            <a:avLst/>
          </a:prstGeom>
        </p:spPr>
      </p:pic>
      <p:pic>
        <p:nvPicPr>
          <p:cNvPr id="5" name="Picture 4" descr="A screenshot of a computer program&#10;&#10;Description automatically generated with medium confidence">
            <a:extLst>
              <a:ext uri="{FF2B5EF4-FFF2-40B4-BE49-F238E27FC236}">
                <a16:creationId xmlns:a16="http://schemas.microsoft.com/office/drawing/2014/main" id="{4346A3E6-08AA-BFD5-6563-47BFBFB8F8C5}"/>
              </a:ext>
            </a:extLst>
          </p:cNvPr>
          <p:cNvPicPr>
            <a:picLocks noChangeAspect="1"/>
          </p:cNvPicPr>
          <p:nvPr/>
        </p:nvPicPr>
        <p:blipFill>
          <a:blip r:embed="rId4"/>
          <a:stretch>
            <a:fillRect/>
          </a:stretch>
        </p:blipFill>
        <p:spPr>
          <a:xfrm>
            <a:off x="6867997" y="0"/>
            <a:ext cx="7581900" cy="5130800"/>
          </a:xfrm>
          <a:prstGeom prst="rect">
            <a:avLst/>
          </a:prstGeom>
        </p:spPr>
      </p:pic>
      <p:pic>
        <p:nvPicPr>
          <p:cNvPr id="7" name="Picture 6" descr="A black screen with white text&#10;&#10;Description automatically generated with low confidence">
            <a:extLst>
              <a:ext uri="{FF2B5EF4-FFF2-40B4-BE49-F238E27FC236}">
                <a16:creationId xmlns:a16="http://schemas.microsoft.com/office/drawing/2014/main" id="{7DBBD2C1-4AE1-9C51-DDC4-F46AF43CF4B2}"/>
              </a:ext>
            </a:extLst>
          </p:cNvPr>
          <p:cNvPicPr>
            <a:picLocks noChangeAspect="1"/>
          </p:cNvPicPr>
          <p:nvPr/>
        </p:nvPicPr>
        <p:blipFill>
          <a:blip r:embed="rId5"/>
          <a:stretch>
            <a:fillRect/>
          </a:stretch>
        </p:blipFill>
        <p:spPr>
          <a:xfrm>
            <a:off x="6893218" y="5080001"/>
            <a:ext cx="7505700" cy="1905000"/>
          </a:xfrm>
          <a:prstGeom prst="rect">
            <a:avLst/>
          </a:prstGeom>
        </p:spPr>
      </p:pic>
    </p:spTree>
    <p:extLst>
      <p:ext uri="{BB962C8B-B14F-4D97-AF65-F5344CB8AC3E}">
        <p14:creationId xmlns:p14="http://schemas.microsoft.com/office/powerpoint/2010/main" val="172790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1B2650-D7AA-781C-AB3E-C38248AB692E}"/>
              </a:ext>
            </a:extLst>
          </p:cNvPr>
          <p:cNvPicPr>
            <a:picLocks noChangeAspect="1"/>
          </p:cNvPicPr>
          <p:nvPr/>
        </p:nvPicPr>
        <p:blipFill>
          <a:blip r:embed="rId3"/>
          <a:stretch>
            <a:fillRect/>
          </a:stretch>
        </p:blipFill>
        <p:spPr>
          <a:xfrm>
            <a:off x="413994" y="0"/>
            <a:ext cx="5207909" cy="6858000"/>
          </a:xfrm>
          <a:prstGeom prst="rect">
            <a:avLst/>
          </a:prstGeom>
        </p:spPr>
      </p:pic>
      <p:pic>
        <p:nvPicPr>
          <p:cNvPr id="5" name="Picture 4">
            <a:extLst>
              <a:ext uri="{FF2B5EF4-FFF2-40B4-BE49-F238E27FC236}">
                <a16:creationId xmlns:a16="http://schemas.microsoft.com/office/drawing/2014/main" id="{AFC867B9-4470-B993-8144-C9226D7188A2}"/>
              </a:ext>
            </a:extLst>
          </p:cNvPr>
          <p:cNvPicPr>
            <a:picLocks noChangeAspect="1"/>
          </p:cNvPicPr>
          <p:nvPr/>
        </p:nvPicPr>
        <p:blipFill>
          <a:blip r:embed="rId4"/>
          <a:stretch>
            <a:fillRect/>
          </a:stretch>
        </p:blipFill>
        <p:spPr>
          <a:xfrm>
            <a:off x="6096000" y="51724"/>
            <a:ext cx="5563744" cy="3289904"/>
          </a:xfrm>
          <a:prstGeom prst="rect">
            <a:avLst/>
          </a:prstGeom>
          <a:noFill/>
        </p:spPr>
      </p:pic>
      <p:pic>
        <p:nvPicPr>
          <p:cNvPr id="6" name="Picture 5">
            <a:extLst>
              <a:ext uri="{FF2B5EF4-FFF2-40B4-BE49-F238E27FC236}">
                <a16:creationId xmlns:a16="http://schemas.microsoft.com/office/drawing/2014/main" id="{3E1ADA4F-AE78-3A8B-7846-E8127CFCE076}"/>
              </a:ext>
            </a:extLst>
          </p:cNvPr>
          <p:cNvPicPr>
            <a:picLocks noChangeAspect="1"/>
          </p:cNvPicPr>
          <p:nvPr/>
        </p:nvPicPr>
        <p:blipFill>
          <a:blip r:embed="rId5"/>
          <a:stretch>
            <a:fillRect/>
          </a:stretch>
        </p:blipFill>
        <p:spPr>
          <a:xfrm>
            <a:off x="6168076" y="3429000"/>
            <a:ext cx="5159168" cy="3289904"/>
          </a:xfrm>
          <a:prstGeom prst="rect">
            <a:avLst/>
          </a:prstGeom>
        </p:spPr>
      </p:pic>
    </p:spTree>
    <p:extLst>
      <p:ext uri="{BB962C8B-B14F-4D97-AF65-F5344CB8AC3E}">
        <p14:creationId xmlns:p14="http://schemas.microsoft.com/office/powerpoint/2010/main" val="142289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CE70E6-E97C-D123-A826-66C3B0008E8C}"/>
              </a:ext>
            </a:extLst>
          </p:cNvPr>
          <p:cNvPicPr>
            <a:picLocks noChangeAspect="1"/>
          </p:cNvPicPr>
          <p:nvPr/>
        </p:nvPicPr>
        <p:blipFill>
          <a:blip r:embed="rId2"/>
          <a:stretch>
            <a:fillRect/>
          </a:stretch>
        </p:blipFill>
        <p:spPr>
          <a:xfrm>
            <a:off x="120650" y="75736"/>
            <a:ext cx="11363325" cy="6335053"/>
          </a:xfrm>
          <a:prstGeom prst="rect">
            <a:avLst/>
          </a:prstGeom>
          <a:noFill/>
        </p:spPr>
      </p:pic>
    </p:spTree>
    <p:extLst>
      <p:ext uri="{BB962C8B-B14F-4D97-AF65-F5344CB8AC3E}">
        <p14:creationId xmlns:p14="http://schemas.microsoft.com/office/powerpoint/2010/main" val="705142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7F7F7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5F59C8-A571-852B-0FC5-9CF36171BB6E}"/>
              </a:ext>
            </a:extLst>
          </p:cNvPr>
          <p:cNvPicPr>
            <a:picLocks noChangeAspect="1"/>
          </p:cNvPicPr>
          <p:nvPr/>
        </p:nvPicPr>
        <p:blipFill>
          <a:blip r:embed="rId3"/>
          <a:stretch>
            <a:fillRect/>
          </a:stretch>
        </p:blipFill>
        <p:spPr>
          <a:xfrm>
            <a:off x="0" y="0"/>
            <a:ext cx="5268130" cy="6858000"/>
          </a:xfrm>
          <a:prstGeom prst="rect">
            <a:avLst/>
          </a:prstGeom>
        </p:spPr>
      </p:pic>
      <p:pic>
        <p:nvPicPr>
          <p:cNvPr id="3" name="Picture 2">
            <a:extLst>
              <a:ext uri="{FF2B5EF4-FFF2-40B4-BE49-F238E27FC236}">
                <a16:creationId xmlns:a16="http://schemas.microsoft.com/office/drawing/2014/main" id="{595D641E-F5DD-0DBC-FAE9-E66E69278566}"/>
              </a:ext>
            </a:extLst>
          </p:cNvPr>
          <p:cNvPicPr>
            <a:picLocks noChangeAspect="1"/>
          </p:cNvPicPr>
          <p:nvPr/>
        </p:nvPicPr>
        <p:blipFill>
          <a:blip r:embed="rId4"/>
          <a:stretch>
            <a:fillRect/>
          </a:stretch>
        </p:blipFill>
        <p:spPr>
          <a:xfrm>
            <a:off x="3819770" y="0"/>
            <a:ext cx="5247919" cy="6858000"/>
          </a:xfrm>
          <a:prstGeom prst="rect">
            <a:avLst/>
          </a:prstGeom>
        </p:spPr>
      </p:pic>
      <p:pic>
        <p:nvPicPr>
          <p:cNvPr id="4" name="Picture 3">
            <a:extLst>
              <a:ext uri="{FF2B5EF4-FFF2-40B4-BE49-F238E27FC236}">
                <a16:creationId xmlns:a16="http://schemas.microsoft.com/office/drawing/2014/main" id="{D2380405-9B05-18C5-7A2D-FD24712F76D9}"/>
              </a:ext>
            </a:extLst>
          </p:cNvPr>
          <p:cNvPicPr>
            <a:picLocks noChangeAspect="1"/>
          </p:cNvPicPr>
          <p:nvPr/>
        </p:nvPicPr>
        <p:blipFill>
          <a:blip r:embed="rId5"/>
          <a:stretch>
            <a:fillRect/>
          </a:stretch>
        </p:blipFill>
        <p:spPr>
          <a:xfrm>
            <a:off x="7170120" y="-45065"/>
            <a:ext cx="5247919" cy="6948138"/>
          </a:xfrm>
          <a:prstGeom prst="rect">
            <a:avLst/>
          </a:prstGeom>
        </p:spPr>
      </p:pic>
      <p:grpSp>
        <p:nvGrpSpPr>
          <p:cNvPr id="7" name="Group 6">
            <a:extLst>
              <a:ext uri="{FF2B5EF4-FFF2-40B4-BE49-F238E27FC236}">
                <a16:creationId xmlns:a16="http://schemas.microsoft.com/office/drawing/2014/main" id="{7479EC6C-7BDA-9434-944A-779583729B23}"/>
              </a:ext>
            </a:extLst>
          </p:cNvPr>
          <p:cNvGrpSpPr/>
          <p:nvPr/>
        </p:nvGrpSpPr>
        <p:grpSpPr>
          <a:xfrm>
            <a:off x="1882353" y="-214725"/>
            <a:ext cx="8356463" cy="1222125"/>
            <a:chOff x="2391067" y="-214725"/>
            <a:chExt cx="8356463" cy="1222125"/>
          </a:xfrm>
        </p:grpSpPr>
        <p:pic>
          <p:nvPicPr>
            <p:cNvPr id="5" name="Picture 4">
              <a:extLst>
                <a:ext uri="{FF2B5EF4-FFF2-40B4-BE49-F238E27FC236}">
                  <a16:creationId xmlns:a16="http://schemas.microsoft.com/office/drawing/2014/main" id="{86E5D2A6-40A2-6886-6E89-CD29228DC398}"/>
                </a:ext>
              </a:extLst>
            </p:cNvPr>
            <p:cNvPicPr>
              <a:picLocks noChangeAspect="1"/>
            </p:cNvPicPr>
            <p:nvPr/>
          </p:nvPicPr>
          <p:blipFill>
            <a:blip r:embed="rId6"/>
            <a:stretch>
              <a:fillRect/>
            </a:stretch>
          </p:blipFill>
          <p:spPr>
            <a:xfrm>
              <a:off x="2391067" y="-148107"/>
              <a:ext cx="6927760" cy="1142630"/>
            </a:xfrm>
            <a:prstGeom prst="rect">
              <a:avLst/>
            </a:prstGeom>
          </p:spPr>
        </p:pic>
        <p:pic>
          <p:nvPicPr>
            <p:cNvPr id="6" name="Picture 5">
              <a:extLst>
                <a:ext uri="{FF2B5EF4-FFF2-40B4-BE49-F238E27FC236}">
                  <a16:creationId xmlns:a16="http://schemas.microsoft.com/office/drawing/2014/main" id="{97E073F1-B942-AFC1-1E76-0D050DBDB977}"/>
                </a:ext>
              </a:extLst>
            </p:cNvPr>
            <p:cNvPicPr>
              <a:picLocks noChangeAspect="1"/>
            </p:cNvPicPr>
            <p:nvPr/>
          </p:nvPicPr>
          <p:blipFill>
            <a:blip r:embed="rId7"/>
            <a:stretch>
              <a:fillRect/>
            </a:stretch>
          </p:blipFill>
          <p:spPr>
            <a:xfrm>
              <a:off x="7911453" y="-214725"/>
              <a:ext cx="2836077" cy="1222125"/>
            </a:xfrm>
            <a:prstGeom prst="rect">
              <a:avLst/>
            </a:prstGeom>
          </p:spPr>
        </p:pic>
      </p:grpSp>
    </p:spTree>
    <p:extLst>
      <p:ext uri="{BB962C8B-B14F-4D97-AF65-F5344CB8AC3E}">
        <p14:creationId xmlns:p14="http://schemas.microsoft.com/office/powerpoint/2010/main" val="107762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30164B-4417-3A5C-51E2-7271880B5CF6}"/>
              </a:ext>
            </a:extLst>
          </p:cNvPr>
          <p:cNvPicPr>
            <a:picLocks noChangeAspect="1"/>
          </p:cNvPicPr>
          <p:nvPr/>
        </p:nvPicPr>
        <p:blipFill>
          <a:blip r:embed="rId2"/>
          <a:stretch>
            <a:fillRect/>
          </a:stretch>
        </p:blipFill>
        <p:spPr>
          <a:xfrm>
            <a:off x="0" y="0"/>
            <a:ext cx="12237795" cy="5718220"/>
          </a:xfrm>
          <a:prstGeom prst="rect">
            <a:avLst/>
          </a:prstGeom>
        </p:spPr>
      </p:pic>
      <p:sp>
        <p:nvSpPr>
          <p:cNvPr id="8" name="TextBox 7">
            <a:extLst>
              <a:ext uri="{FF2B5EF4-FFF2-40B4-BE49-F238E27FC236}">
                <a16:creationId xmlns:a16="http://schemas.microsoft.com/office/drawing/2014/main" id="{9BAC5BF8-FA5F-0F6F-FA5B-939DAA69B6BF}"/>
              </a:ext>
            </a:extLst>
          </p:cNvPr>
          <p:cNvSpPr txBox="1"/>
          <p:nvPr/>
        </p:nvSpPr>
        <p:spPr>
          <a:xfrm>
            <a:off x="8501666" y="6488668"/>
            <a:ext cx="6120684" cy="369332"/>
          </a:xfrm>
          <a:prstGeom prst="rect">
            <a:avLst/>
          </a:prstGeom>
          <a:noFill/>
        </p:spPr>
        <p:txBody>
          <a:bodyPr wrap="square">
            <a:spAutoFit/>
          </a:bodyPr>
          <a:lstStyle/>
          <a:p>
            <a:r>
              <a:rPr lang="en-US" dirty="0">
                <a:hlinkClick r:id="rId3"/>
              </a:rPr>
              <a:t>https://</a:t>
            </a:r>
            <a:r>
              <a:rPr lang="en-US" dirty="0" err="1">
                <a:hlinkClick r:id="rId3"/>
              </a:rPr>
              <a:t>arxiv.org</a:t>
            </a:r>
            <a:r>
              <a:rPr lang="en-US" dirty="0">
                <a:hlinkClick r:id="rId3"/>
              </a:rPr>
              <a:t>/abs/2309.05542</a:t>
            </a:r>
            <a:endParaRPr lang="en-US" dirty="0"/>
          </a:p>
        </p:txBody>
      </p:sp>
    </p:spTree>
    <p:extLst>
      <p:ext uri="{BB962C8B-B14F-4D97-AF65-F5344CB8AC3E}">
        <p14:creationId xmlns:p14="http://schemas.microsoft.com/office/powerpoint/2010/main" val="2214952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The End… </a:t>
            </a:r>
            <a:br>
              <a:rPr lang="en-US" dirty="0"/>
            </a:br>
            <a:r>
              <a:rPr lang="en-US" dirty="0"/>
              <a:t>But Not the End of Learning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
        <p:nvSpPr>
          <p:cNvPr id="3" name="Google Shape;84;g92b3bf485b_0_0">
            <a:extLst>
              <a:ext uri="{FF2B5EF4-FFF2-40B4-BE49-F238E27FC236}">
                <a16:creationId xmlns:a16="http://schemas.microsoft.com/office/drawing/2014/main" id="{D9B615F3-34C7-67AF-6718-25854C571F31}"/>
              </a:ext>
            </a:extLst>
          </p:cNvPr>
          <p:cNvSpPr/>
          <p:nvPr/>
        </p:nvSpPr>
        <p:spPr>
          <a:xfrm>
            <a:off x="8347003" y="110822"/>
            <a:ext cx="3751407" cy="1359599"/>
          </a:xfrm>
          <a:prstGeom prst="wedgeRoundRectCallout">
            <a:avLst>
              <a:gd name="adj1" fmla="val 30655"/>
              <a:gd name="adj2" fmla="val 19583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4190/5190</a:t>
            </a:r>
            <a:r>
              <a:rPr lang="en-US" sz="2500" b="1" dirty="0">
                <a:latin typeface="Open Sans"/>
                <a:ea typeface="Open Sans"/>
                <a:cs typeface="Open Sans"/>
                <a:sym typeface="Open Sans"/>
              </a:rPr>
              <a:t> – Applied Machine Learning</a:t>
            </a:r>
            <a:endParaRPr lang="en-US" sz="2500" b="1" i="0" u="none" strike="noStrike" cap="none" dirty="0">
              <a:latin typeface="Open Sans"/>
              <a:ea typeface="Open Sans"/>
              <a:cs typeface="Open Sans"/>
              <a:sym typeface="Open Sans"/>
            </a:endParaRPr>
          </a:p>
        </p:txBody>
      </p:sp>
      <p:sp>
        <p:nvSpPr>
          <p:cNvPr id="4" name="Google Shape;84;g92b3bf485b_0_0">
            <a:extLst>
              <a:ext uri="{FF2B5EF4-FFF2-40B4-BE49-F238E27FC236}">
                <a16:creationId xmlns:a16="http://schemas.microsoft.com/office/drawing/2014/main" id="{FC920C14-A090-55B8-7832-6DA6F24A12D0}"/>
              </a:ext>
            </a:extLst>
          </p:cNvPr>
          <p:cNvSpPr/>
          <p:nvPr/>
        </p:nvSpPr>
        <p:spPr>
          <a:xfrm>
            <a:off x="6793272" y="1615107"/>
            <a:ext cx="3751407" cy="997835"/>
          </a:xfrm>
          <a:prstGeom prst="wedgeRoundRectCallout">
            <a:avLst>
              <a:gd name="adj1" fmla="val 63161"/>
              <a:gd name="adj2" fmla="val 12232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5200</a:t>
            </a:r>
            <a:r>
              <a:rPr lang="en-US" sz="2500" b="1" dirty="0">
                <a:latin typeface="Open Sans"/>
                <a:ea typeface="Open Sans"/>
                <a:cs typeface="Open Sans"/>
                <a:sym typeface="Open Sans"/>
              </a:rPr>
              <a:t> – Machine Learning</a:t>
            </a:r>
            <a:endParaRPr lang="en-US" sz="2500" b="1" i="0" u="none" strike="noStrike" cap="none" dirty="0">
              <a:latin typeface="Open Sans"/>
              <a:ea typeface="Open Sans"/>
              <a:cs typeface="Open Sans"/>
              <a:sym typeface="Open Sans"/>
            </a:endParaRPr>
          </a:p>
        </p:txBody>
      </p:sp>
      <p:sp>
        <p:nvSpPr>
          <p:cNvPr id="6" name="Google Shape;84;g92b3bf485b_0_0">
            <a:extLst>
              <a:ext uri="{FF2B5EF4-FFF2-40B4-BE49-F238E27FC236}">
                <a16:creationId xmlns:a16="http://schemas.microsoft.com/office/drawing/2014/main" id="{FCC67775-2A75-75A4-4078-6365B8059F68}"/>
              </a:ext>
            </a:extLst>
          </p:cNvPr>
          <p:cNvSpPr/>
          <p:nvPr/>
        </p:nvSpPr>
        <p:spPr>
          <a:xfrm>
            <a:off x="6186948" y="3279760"/>
            <a:ext cx="4163248" cy="670679"/>
          </a:xfrm>
          <a:prstGeom prst="wedgeRoundRectCallout">
            <a:avLst>
              <a:gd name="adj1" fmla="val 58774"/>
              <a:gd name="adj2" fmla="val 3932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5220</a:t>
            </a:r>
            <a:r>
              <a:rPr lang="en-US" sz="2500" b="1" dirty="0">
                <a:latin typeface="Open Sans"/>
                <a:ea typeface="Open Sans"/>
                <a:cs typeface="Open Sans"/>
                <a:sym typeface="Open Sans"/>
              </a:rPr>
              <a:t> – Deep Learning</a:t>
            </a:r>
            <a:endParaRPr lang="en-US" sz="2500" b="1" i="0" u="none" strike="noStrike" cap="none" dirty="0">
              <a:latin typeface="Open Sans"/>
              <a:ea typeface="Open Sans"/>
              <a:cs typeface="Open Sans"/>
              <a:sym typeface="Open Sans"/>
            </a:endParaRPr>
          </a:p>
        </p:txBody>
      </p:sp>
      <p:sp>
        <p:nvSpPr>
          <p:cNvPr id="7" name="Google Shape;84;g92b3bf485b_0_0">
            <a:extLst>
              <a:ext uri="{FF2B5EF4-FFF2-40B4-BE49-F238E27FC236}">
                <a16:creationId xmlns:a16="http://schemas.microsoft.com/office/drawing/2014/main" id="{D2ED42A2-E550-6CD9-F57F-E93B7587610F}"/>
              </a:ext>
            </a:extLst>
          </p:cNvPr>
          <p:cNvSpPr/>
          <p:nvPr/>
        </p:nvSpPr>
        <p:spPr>
          <a:xfrm>
            <a:off x="5729686" y="4144556"/>
            <a:ext cx="4620510" cy="997835"/>
          </a:xfrm>
          <a:prstGeom prst="wedgeRoundRectCallout">
            <a:avLst>
              <a:gd name="adj1" fmla="val 59754"/>
              <a:gd name="adj2" fmla="val -5173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5300</a:t>
            </a:r>
            <a:r>
              <a:rPr lang="en-US" sz="2500" b="1" dirty="0">
                <a:latin typeface="Open Sans"/>
                <a:ea typeface="Open Sans"/>
                <a:cs typeface="Open Sans"/>
                <a:sym typeface="Open Sans"/>
              </a:rPr>
              <a:t> – Computational Linguistics</a:t>
            </a:r>
            <a:endParaRPr lang="en-US" sz="2500" b="1" i="0" u="none" strike="noStrike" cap="none" dirty="0">
              <a:latin typeface="Open Sans"/>
              <a:ea typeface="Open Sans"/>
              <a:cs typeface="Open Sans"/>
              <a:sym typeface="Open Sans"/>
            </a:endParaRPr>
          </a:p>
        </p:txBody>
      </p:sp>
      <p:sp>
        <p:nvSpPr>
          <p:cNvPr id="8" name="Google Shape;84;g92b3bf485b_0_0">
            <a:extLst>
              <a:ext uri="{FF2B5EF4-FFF2-40B4-BE49-F238E27FC236}">
                <a16:creationId xmlns:a16="http://schemas.microsoft.com/office/drawing/2014/main" id="{C3C1E22A-0606-4DC6-F750-C80594153F67}"/>
              </a:ext>
            </a:extLst>
          </p:cNvPr>
          <p:cNvSpPr/>
          <p:nvPr/>
        </p:nvSpPr>
        <p:spPr>
          <a:xfrm>
            <a:off x="4988072" y="5530625"/>
            <a:ext cx="4620510" cy="997835"/>
          </a:xfrm>
          <a:prstGeom prst="wedgeRoundRectCallout">
            <a:avLst>
              <a:gd name="adj1" fmla="val 73133"/>
              <a:gd name="adj2" fmla="val -147893"/>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7000</a:t>
            </a:r>
            <a:r>
              <a:rPr lang="en-US" sz="2500" b="1" dirty="0">
                <a:latin typeface="Open Sans"/>
                <a:ea typeface="Open Sans"/>
                <a:cs typeface="Open Sans"/>
                <a:sym typeface="Open Sans"/>
              </a:rPr>
              <a:t> – Interactive Fiction and Text Generation</a:t>
            </a:r>
            <a:endParaRPr lang="en-US"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8128526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5210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34F7C2-EE5E-ED90-6E83-60647FF6C618}"/>
              </a:ext>
            </a:extLst>
          </p:cNvPr>
          <p:cNvPicPr>
            <a:picLocks noChangeAspect="1"/>
          </p:cNvPicPr>
          <p:nvPr/>
        </p:nvPicPr>
        <p:blipFill>
          <a:blip r:embed="rId3"/>
          <a:stretch>
            <a:fillRect/>
          </a:stretch>
        </p:blipFill>
        <p:spPr>
          <a:xfrm>
            <a:off x="443661" y="68263"/>
            <a:ext cx="10717303" cy="6350000"/>
          </a:xfrm>
          <a:prstGeom prst="rect">
            <a:avLst/>
          </a:prstGeom>
          <a:noFill/>
        </p:spPr>
      </p:pic>
    </p:spTree>
    <p:extLst>
      <p:ext uri="{BB962C8B-B14F-4D97-AF65-F5344CB8AC3E}">
        <p14:creationId xmlns:p14="http://schemas.microsoft.com/office/powerpoint/2010/main" val="1055589729"/>
      </p:ext>
    </p:extLst>
  </p:cSld>
  <p:clrMapOvr>
    <a:masterClrMapping/>
  </p:clrMapOvr>
</p:sld>
</file>

<file path=ppt/theme/theme1.xml><?xml version="1.0" encoding="utf-8"?>
<a:theme xmlns:a="http://schemas.openxmlformats.org/drawingml/2006/main" name="Office Theme">
  <a:themeElements>
    <a:clrScheme name="Custom 6">
      <a:dk1>
        <a:srgbClr val="000000"/>
      </a:dk1>
      <a:lt1>
        <a:srgbClr val="FFFFFF"/>
      </a:lt1>
      <a:dk2>
        <a:srgbClr val="43454B"/>
      </a:dk2>
      <a:lt2>
        <a:srgbClr val="CECFD2"/>
      </a:lt2>
      <a:accent1>
        <a:srgbClr val="015CAB"/>
      </a:accent1>
      <a:accent2>
        <a:srgbClr val="F6E34C"/>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{CDC75989-8F2D-7048-87E8-CD3A79CF7419}tf10001119</Template>
  <TotalTime>7306</TotalTime>
  <Words>4152</Words>
  <Application>Microsoft Macintosh PowerPoint</Application>
  <PresentationFormat>Widescreen</PresentationFormat>
  <Paragraphs>444</Paragraphs>
  <Slides>83</Slides>
  <Notes>37</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83</vt:i4>
      </vt:variant>
    </vt:vector>
  </HeadingPairs>
  <TitlesOfParts>
    <vt:vector size="101" baseType="lpstr">
      <vt:lpstr>Andale Mono</vt:lpstr>
      <vt:lpstr>CMR7</vt:lpstr>
      <vt:lpstr>Open Sans</vt:lpstr>
      <vt:lpstr>Soehne</vt:lpstr>
      <vt:lpstr>Helvetica Neue</vt:lpstr>
      <vt:lpstr>Times New Roman</vt:lpstr>
      <vt:lpstr>NimbusRomNo9L</vt:lpstr>
      <vt:lpstr>Arial</vt:lpstr>
      <vt:lpstr>Lucida Grande</vt:lpstr>
      <vt:lpstr>Chalkduster</vt:lpstr>
      <vt:lpstr>Georgia</vt:lpstr>
      <vt:lpstr>Calibri</vt:lpstr>
      <vt:lpstr>var(--font-polysans)</vt:lpstr>
      <vt:lpstr>Open Sans SemiBold</vt:lpstr>
      <vt:lpstr>Roboto</vt:lpstr>
      <vt:lpstr>var(--font-fkroman)</vt:lpstr>
      <vt:lpstr>LMRoman10</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Models are Few-Shot Learners</vt:lpstr>
      <vt:lpstr>Fine-tuning</vt:lpstr>
      <vt:lpstr>Few-shot</vt:lpstr>
      <vt:lpstr>One-shot</vt:lpstr>
      <vt:lpstr>Zero-shot</vt:lpstr>
      <vt:lpstr>Aggregate performance for all 42 accuracy-denominated benchmarks</vt:lpstr>
      <vt:lpstr>Larger models make better use of in-context information</vt:lpstr>
      <vt:lpstr>PowerPoint Presentation</vt:lpstr>
      <vt:lpstr>Chain-of-Thought Prompting Elicits Reasoning in LLMs</vt:lpstr>
      <vt:lpstr>PowerPoint Presentation</vt:lpstr>
      <vt:lpstr>PowerPoint Presentation</vt:lpstr>
      <vt:lpstr>PowerPoint Presentation</vt:lpstr>
      <vt:lpstr>PowerPoint Presentation</vt:lpstr>
      <vt:lpstr>PowerPoint Presentation</vt:lpstr>
      <vt:lpstr>Finetuned LMs are Zero-Shot Learners</vt:lpstr>
      <vt:lpstr>PowerPoint Presentation</vt:lpstr>
      <vt:lpstr>Creating instruction templates</vt:lpstr>
      <vt:lpstr>Instruction templates for many tasks</vt:lpstr>
      <vt:lpstr>PowerPoint Presentation</vt:lpstr>
      <vt:lpstr>Super-NaturalInstructions: Generalization via Declarative Instructions on 1600+ NLP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  But Not the End of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Callison-Burch, Christopher</dc:creator>
  <cp:lastModifiedBy>Callison-Burch, Christopher</cp:lastModifiedBy>
  <cp:revision>180</cp:revision>
  <cp:lastPrinted>2023-05-10T18:35:36Z</cp:lastPrinted>
  <dcterms:created xsi:type="dcterms:W3CDTF">2021-01-27T21:23:05Z</dcterms:created>
  <dcterms:modified xsi:type="dcterms:W3CDTF">2023-12-07T20:07:50Z</dcterms:modified>
</cp:coreProperties>
</file>